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8" r:id="rId1"/>
    <p:sldMasterId id="2147483679" r:id="rId2"/>
    <p:sldMasterId id="2147483710" r:id="rId3"/>
  </p:sldMasterIdLst>
  <p:notesMasterIdLst>
    <p:notesMasterId r:id="rId23"/>
  </p:notesMasterIdLst>
  <p:sldIdLst>
    <p:sldId id="256" r:id="rId4"/>
    <p:sldId id="283" r:id="rId5"/>
    <p:sldId id="299" r:id="rId6"/>
    <p:sldId id="315" r:id="rId7"/>
    <p:sldId id="281" r:id="rId8"/>
    <p:sldId id="286" r:id="rId9"/>
    <p:sldId id="332" r:id="rId10"/>
    <p:sldId id="331" r:id="rId11"/>
    <p:sldId id="316" r:id="rId12"/>
    <p:sldId id="318" r:id="rId13"/>
    <p:sldId id="319" r:id="rId14"/>
    <p:sldId id="323" r:id="rId15"/>
    <p:sldId id="325" r:id="rId16"/>
    <p:sldId id="326" r:id="rId17"/>
    <p:sldId id="328" r:id="rId18"/>
    <p:sldId id="329" r:id="rId19"/>
    <p:sldId id="303" r:id="rId20"/>
    <p:sldId id="306" r:id="rId21"/>
    <p:sldId id="278" r:id="rId22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0E5772"/>
    <a:srgbClr val="FFFFFF"/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8" autoAdjust="0"/>
    <p:restoredTop sz="96272"/>
  </p:normalViewPr>
  <p:slideViewPr>
    <p:cSldViewPr snapToGrid="0" snapToObjects="1">
      <p:cViewPr>
        <p:scale>
          <a:sx n="134" d="100"/>
          <a:sy n="134" d="100"/>
        </p:scale>
        <p:origin x="16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notesMaster" Target="notesMasters/notesMaster1.xml"/><Relationship Id="rId24" Type="http://schemas.openxmlformats.org/officeDocument/2006/relationships/commentAuthors" Target="commentAuthor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8A156-3A5D-4C02-99C7-8A57ADC87F74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FDE739-834B-4FCA-9B36-0F468A8518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058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www.officeplus.cn/Template/Home.shtml" TargetMode="External"/><Relationship Id="rId3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3410857" y="3973162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3410857" y="4826248"/>
            <a:ext cx="537028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终止 5"/>
          <p:cNvSpPr/>
          <p:nvPr/>
        </p:nvSpPr>
        <p:spPr>
          <a:xfrm>
            <a:off x="5040384" y="5512656"/>
            <a:ext cx="2111232" cy="478972"/>
          </a:xfrm>
          <a:prstGeom prst="flowChartTermina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5185233" y="1679827"/>
            <a:ext cx="1821533" cy="166931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六边形 8"/>
          <p:cNvSpPr/>
          <p:nvPr userDrawn="1"/>
        </p:nvSpPr>
        <p:spPr>
          <a:xfrm rot="3044592">
            <a:off x="5141314" y="1654091"/>
            <a:ext cx="1909371" cy="1749816"/>
          </a:xfrm>
          <a:prstGeom prst="hexagon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7250000" y="144625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3727405" y="2514486"/>
            <a:ext cx="1148998" cy="74343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4999830" y="2131886"/>
            <a:ext cx="2192338" cy="9233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089247" y="4048840"/>
            <a:ext cx="6013506" cy="70173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4400" b="1" dirty="0">
                <a:solidFill>
                  <a:schemeClr val="accent2"/>
                </a:solidFill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POWERPOINT</a:t>
            </a:r>
            <a:r>
              <a:rPr kumimoji="1" lang="zh-CN" altLang="en-US" sz="4400" b="1" dirty="0">
                <a:solidFill>
                  <a:srgbClr val="157E9F"/>
                </a:solidFill>
                <a:cs typeface="+mn-ea"/>
                <a:sym typeface="+mn-lt"/>
              </a:rPr>
              <a:t> </a:t>
            </a:r>
            <a:r>
              <a:rPr kumimoji="1" lang="en-US" altLang="zh-CN" sz="4400" b="1" dirty="0">
                <a:solidFill>
                  <a:srgbClr val="157E9F"/>
                </a:solidFill>
                <a:cs typeface="+mn-ea"/>
                <a:sym typeface="+mn-lt"/>
              </a:rPr>
              <a:t>TEMPLATE</a:t>
            </a:r>
            <a:endParaRPr kumimoji="1" lang="zh-CN" altLang="en-US" sz="4400" b="1" dirty="0">
              <a:solidFill>
                <a:srgbClr val="157E9F"/>
              </a:solidFill>
              <a:cs typeface="+mn-ea"/>
              <a:sym typeface="+mn-lt"/>
            </a:endParaRP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5206314" y="5622878"/>
            <a:ext cx="1820362" cy="258528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lvl1pPr marL="0" indent="0">
              <a:buNone/>
              <a:defRPr kumimoji="1" lang="zh-CN" altLang="en-US" sz="1200" dirty="0">
                <a:solidFill>
                  <a:schemeClr val="bg1"/>
                </a:solidFill>
                <a:cs typeface="+mn-ea"/>
              </a:defRPr>
            </a:lvl1pPr>
          </a:lstStyle>
          <a:p>
            <a:pPr defTabSz="457178"/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PRESENTED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BY</a:t>
            </a:r>
            <a:r>
              <a:rPr kumimoji="1"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  <a:r>
              <a:rPr kumimoji="1"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OfficePLUS</a:t>
            </a:r>
            <a:endParaRPr kumimoji="1"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7028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962150"/>
            <a:ext cx="12192000" cy="3105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05289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8476343" y="0"/>
            <a:ext cx="3715657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>
            <a:off x="9361714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flipH="1" flipV="1">
            <a:off x="-1" y="0"/>
            <a:ext cx="3222171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 userDrawn="1"/>
        </p:nvSpPr>
        <p:spPr>
          <a:xfrm flipH="1" flipV="1">
            <a:off x="0" y="0"/>
            <a:ext cx="2830287" cy="6858000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4181418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30289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666922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16200000">
            <a:off x="-381000" y="381000"/>
            <a:ext cx="6858000" cy="60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000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0811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2913" y="0"/>
            <a:ext cx="3632200" cy="59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2" y="-67804"/>
            <a:ext cx="383648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29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41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817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929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29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541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0817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7929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8" hasCustomPrompt="1"/>
          </p:nvPr>
        </p:nvSpPr>
        <p:spPr>
          <a:xfrm>
            <a:off x="13081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080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58896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69088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2" hasCustomPrompt="1"/>
          </p:nvPr>
        </p:nvSpPr>
        <p:spPr>
          <a:xfrm>
            <a:off x="69087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3" hasCustomPrompt="1"/>
          </p:nvPr>
        </p:nvSpPr>
        <p:spPr>
          <a:xfrm>
            <a:off x="2889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4" hasCustomPrompt="1"/>
          </p:nvPr>
        </p:nvSpPr>
        <p:spPr>
          <a:xfrm>
            <a:off x="13081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 hasCustomPrompt="1"/>
          </p:nvPr>
        </p:nvSpPr>
        <p:spPr>
          <a:xfrm>
            <a:off x="13080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 hasCustomPrompt="1"/>
          </p:nvPr>
        </p:nvSpPr>
        <p:spPr>
          <a:xfrm>
            <a:off x="58896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 hasCustomPrompt="1"/>
          </p:nvPr>
        </p:nvSpPr>
        <p:spPr>
          <a:xfrm>
            <a:off x="69088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28" hasCustomPrompt="1"/>
          </p:nvPr>
        </p:nvSpPr>
        <p:spPr>
          <a:xfrm>
            <a:off x="69087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2931120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2815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121920" y="38100"/>
            <a:ext cx="11948160" cy="42671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1800" b="1" baseline="0">
                <a:solidFill>
                  <a:schemeClr val="bg1"/>
                </a:solidFill>
              </a:defRPr>
            </a:lvl1pPr>
            <a:lvl2pPr>
              <a:defRPr b="1">
                <a:solidFill>
                  <a:schemeClr val="bg1"/>
                </a:solidFill>
              </a:defRPr>
            </a:lvl2pPr>
            <a:lvl3pPr>
              <a:defRPr b="1">
                <a:solidFill>
                  <a:schemeClr val="bg1"/>
                </a:solidFill>
              </a:defRPr>
            </a:lvl3pPr>
            <a:lvl4pPr>
              <a:defRPr b="1">
                <a:solidFill>
                  <a:schemeClr val="bg1"/>
                </a:solidFill>
              </a:defRPr>
            </a:lvl4pPr>
            <a:lvl5pPr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97412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6"/>
          <p:cNvSpPr>
            <a:spLocks noGrp="1"/>
          </p:cNvSpPr>
          <p:nvPr>
            <p:ph type="body" sz="quarter" idx="13" hasCustomPrompt="1"/>
          </p:nvPr>
        </p:nvSpPr>
        <p:spPr>
          <a:xfrm>
            <a:off x="2529630" y="390708"/>
            <a:ext cx="7132740" cy="52322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840730" y="1047239"/>
            <a:ext cx="51054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858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7306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" name="矩形 2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占位符 2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  <p:sp>
        <p:nvSpPr>
          <p:cNvPr id="29" name="文本占位符 2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757362" y="1512116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2962" y="1373616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1757362" y="3023291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42962" y="2884791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757362" y="4535157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842962" y="4396657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4880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Calibri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5027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95557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6" name="图片 5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/>
        </p:nvSpPr>
        <p:spPr>
          <a:xfrm rot="5400000">
            <a:off x="2387955" y="567211"/>
            <a:ext cx="2704501" cy="1570084"/>
          </a:xfrm>
          <a:custGeom>
            <a:avLst/>
            <a:gdLst/>
            <a:ahLst/>
            <a:cxnLst/>
            <a:rect l="l" t="t" r="r" b="b"/>
            <a:pathLst>
              <a:path w="2028376" h="1177563">
                <a:moveTo>
                  <a:pt x="0" y="1177563"/>
                </a:moveTo>
                <a:lnTo>
                  <a:pt x="0" y="0"/>
                </a:lnTo>
                <a:lnTo>
                  <a:pt x="2028376" y="0"/>
                </a:lnTo>
                <a:cubicBezTo>
                  <a:pt x="1624320" y="702037"/>
                  <a:pt x="867468" y="1174384"/>
                  <a:pt x="0" y="1177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矩形 7"/>
          <p:cNvSpPr/>
          <p:nvPr userDrawn="1"/>
        </p:nvSpPr>
        <p:spPr>
          <a:xfrm rot="5400000">
            <a:off x="3746437" y="778813"/>
            <a:ext cx="3128145" cy="1570520"/>
          </a:xfrm>
          <a:custGeom>
            <a:avLst/>
            <a:gdLst/>
            <a:ahLst/>
            <a:cxnLst/>
            <a:rect l="l" t="t" r="r" b="b"/>
            <a:pathLst>
              <a:path w="2346109" h="1177890">
                <a:moveTo>
                  <a:pt x="0" y="1177890"/>
                </a:moveTo>
                <a:lnTo>
                  <a:pt x="0" y="0"/>
                </a:lnTo>
                <a:lnTo>
                  <a:pt x="2346109" y="0"/>
                </a:lnTo>
                <a:cubicBezTo>
                  <a:pt x="2346109" y="429552"/>
                  <a:pt x="2231144" y="832251"/>
                  <a:pt x="2028377" y="117789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椭圆 12"/>
          <p:cNvSpPr/>
          <p:nvPr userDrawn="1"/>
        </p:nvSpPr>
        <p:spPr>
          <a:xfrm rot="5400000">
            <a:off x="7099079" y="567209"/>
            <a:ext cx="2704500" cy="1570083"/>
          </a:xfrm>
          <a:custGeom>
            <a:avLst/>
            <a:gdLst/>
            <a:ahLst/>
            <a:cxnLst/>
            <a:rect l="l" t="t" r="r" b="b"/>
            <a:pathLst>
              <a:path w="2028375" h="1177562">
                <a:moveTo>
                  <a:pt x="0" y="1177562"/>
                </a:moveTo>
                <a:lnTo>
                  <a:pt x="0" y="0"/>
                </a:lnTo>
                <a:cubicBezTo>
                  <a:pt x="867468" y="3179"/>
                  <a:pt x="1624319" y="475526"/>
                  <a:pt x="2028375" y="11775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椭圆 13"/>
          <p:cNvSpPr/>
          <p:nvPr userDrawn="1"/>
        </p:nvSpPr>
        <p:spPr>
          <a:xfrm rot="5400000">
            <a:off x="5316544" y="779224"/>
            <a:ext cx="3128965" cy="1570520"/>
          </a:xfrm>
          <a:custGeom>
            <a:avLst/>
            <a:gdLst/>
            <a:ahLst/>
            <a:cxnLst/>
            <a:rect l="l" t="t" r="r" b="b"/>
            <a:pathLst>
              <a:path w="2346724" h="1177890">
                <a:moveTo>
                  <a:pt x="0" y="1177890"/>
                </a:moveTo>
                <a:lnTo>
                  <a:pt x="0" y="0"/>
                </a:lnTo>
                <a:lnTo>
                  <a:pt x="2028990" y="0"/>
                </a:lnTo>
                <a:cubicBezTo>
                  <a:pt x="2231759" y="345641"/>
                  <a:pt x="2346724" y="748340"/>
                  <a:pt x="2346724" y="11778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弧形 5"/>
          <p:cNvSpPr/>
          <p:nvPr userDrawn="1"/>
        </p:nvSpPr>
        <p:spPr>
          <a:xfrm>
            <a:off x="2766037" y="-3350933"/>
            <a:ext cx="6659920" cy="6659920"/>
          </a:xfrm>
          <a:prstGeom prst="arc">
            <a:avLst>
              <a:gd name="adj1" fmla="val 3404"/>
              <a:gd name="adj2" fmla="val 10819516"/>
            </a:avLst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椭圆 6"/>
          <p:cNvSpPr/>
          <p:nvPr userDrawn="1"/>
        </p:nvSpPr>
        <p:spPr>
          <a:xfrm>
            <a:off x="5990987" y="3218976"/>
            <a:ext cx="210024" cy="21002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372333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13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4566939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200006048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206084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214460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204369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3161514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5BC49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3245269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3144360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436262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A907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444638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434547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603060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1415311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1499066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1398157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2515978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5BC49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2599733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2498824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3717092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A907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3800847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3699938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8"/>
          <p:cNvSpPr/>
          <p:nvPr userDrawn="1"/>
        </p:nvSpPr>
        <p:spPr>
          <a:xfrm>
            <a:off x="796539" y="4918206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F3420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5001961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4901052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47595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844832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928587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827678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1945499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5BC49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2029254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1928345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矩形 8"/>
          <p:cNvSpPr/>
          <p:nvPr userDrawn="1"/>
        </p:nvSpPr>
        <p:spPr>
          <a:xfrm>
            <a:off x="796539" y="3146613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A907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9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3230368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0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3129459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1" name="矩形 8"/>
          <p:cNvSpPr/>
          <p:nvPr userDrawn="1"/>
        </p:nvSpPr>
        <p:spPr>
          <a:xfrm>
            <a:off x="796539" y="434772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F3420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22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443148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23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433057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0" name="矩形 8"/>
          <p:cNvSpPr/>
          <p:nvPr userDrawn="1"/>
        </p:nvSpPr>
        <p:spPr>
          <a:xfrm>
            <a:off x="796539" y="563259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2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1628247" y="571635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6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0384" y="561544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9158909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8"/>
          <p:cNvSpPr/>
          <p:nvPr userDrawn="1"/>
        </p:nvSpPr>
        <p:spPr>
          <a:xfrm>
            <a:off x="796539" y="893975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6516048" y="0"/>
            <a:ext cx="5675952" cy="6858000"/>
            <a:chOff x="566555" y="877035"/>
            <a:chExt cx="2340260" cy="164545"/>
          </a:xfrm>
        </p:grpSpPr>
        <p:sp>
          <p:nvSpPr>
            <p:cNvPr id="25" name="矩形 24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9" name="矩形 28"/>
          <p:cNvSpPr/>
          <p:nvPr userDrawn="1"/>
        </p:nvSpPr>
        <p:spPr>
          <a:xfrm>
            <a:off x="6516048" y="2663073"/>
            <a:ext cx="5675952" cy="1235941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31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7225542" y="2906549"/>
            <a:ext cx="4256964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628247" y="977730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35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800384" y="876821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矩形 8"/>
          <p:cNvSpPr/>
          <p:nvPr userDrawn="1"/>
        </p:nvSpPr>
        <p:spPr>
          <a:xfrm>
            <a:off x="796539" y="179458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5BC49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15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28247" y="187834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16" name="文本占位符 10"/>
          <p:cNvSpPr>
            <a:spLocks noGrp="1"/>
          </p:cNvSpPr>
          <p:nvPr>
            <p:ph type="body" sz="quarter" idx="16" hasCustomPrompt="1"/>
          </p:nvPr>
        </p:nvSpPr>
        <p:spPr>
          <a:xfrm>
            <a:off x="800384" y="177743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3" name="矩形 8"/>
          <p:cNvSpPr/>
          <p:nvPr userDrawn="1"/>
        </p:nvSpPr>
        <p:spPr>
          <a:xfrm>
            <a:off x="796539" y="2710415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DA907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44" name="文本占位符 10"/>
          <p:cNvSpPr>
            <a:spLocks noGrp="1"/>
          </p:cNvSpPr>
          <p:nvPr>
            <p:ph type="body" sz="quarter" idx="17" hasCustomPrompt="1"/>
          </p:nvPr>
        </p:nvSpPr>
        <p:spPr>
          <a:xfrm>
            <a:off x="1628247" y="2794170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45" name="文本占位符 10"/>
          <p:cNvSpPr>
            <a:spLocks noGrp="1"/>
          </p:cNvSpPr>
          <p:nvPr>
            <p:ph type="body" sz="quarter" idx="18" hasCustomPrompt="1"/>
          </p:nvPr>
        </p:nvSpPr>
        <p:spPr>
          <a:xfrm>
            <a:off x="800384" y="2693261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矩形 8"/>
          <p:cNvSpPr/>
          <p:nvPr userDrawn="1"/>
        </p:nvSpPr>
        <p:spPr>
          <a:xfrm>
            <a:off x="796539" y="3611027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BF3420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47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628247" y="3694782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48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800384" y="3593873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9" name="矩形 8"/>
          <p:cNvSpPr/>
          <p:nvPr userDrawn="1"/>
        </p:nvSpPr>
        <p:spPr>
          <a:xfrm>
            <a:off x="796539" y="4515269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rgbClr val="1A7B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A7BAE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50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1628247" y="4599024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51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800384" y="4498115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2" name="矩形 8"/>
          <p:cNvSpPr/>
          <p:nvPr userDrawn="1"/>
        </p:nvSpPr>
        <p:spPr>
          <a:xfrm>
            <a:off x="796539" y="5415881"/>
            <a:ext cx="698984" cy="567621"/>
          </a:xfrm>
          <a:custGeom>
            <a:avLst/>
            <a:gdLst/>
            <a:ahLst/>
            <a:cxnLst/>
            <a:rect l="l" t="t" r="r" b="b"/>
            <a:pathLst>
              <a:path w="855095" h="855095">
                <a:moveTo>
                  <a:pt x="805897" y="427546"/>
                </a:moveTo>
                <a:lnTo>
                  <a:pt x="855095" y="427546"/>
                </a:lnTo>
                <a:lnTo>
                  <a:pt x="855095" y="855095"/>
                </a:lnTo>
                <a:lnTo>
                  <a:pt x="427546" y="855095"/>
                </a:lnTo>
                <a:lnTo>
                  <a:pt x="427546" y="805897"/>
                </a:lnTo>
                <a:lnTo>
                  <a:pt x="805897" y="805897"/>
                </a:lnTo>
                <a:close/>
                <a:moveTo>
                  <a:pt x="0" y="0"/>
                </a:moveTo>
                <a:lnTo>
                  <a:pt x="427546" y="0"/>
                </a:lnTo>
                <a:lnTo>
                  <a:pt x="427546" y="49196"/>
                </a:lnTo>
                <a:lnTo>
                  <a:pt x="49196" y="49196"/>
                </a:lnTo>
                <a:lnTo>
                  <a:pt x="49196" y="427546"/>
                </a:lnTo>
                <a:lnTo>
                  <a:pt x="0" y="42754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95BC49"/>
              </a:solidFill>
              <a:effectLst/>
              <a:uLnTx/>
              <a:uFillTx/>
              <a:latin typeface="Impact"/>
              <a:ea typeface="微软雅黑"/>
              <a:cs typeface="+mn-cs"/>
            </a:endParaRPr>
          </a:p>
        </p:txBody>
      </p:sp>
      <p:sp>
        <p:nvSpPr>
          <p:cNvPr id="53" name="文本占位符 10"/>
          <p:cNvSpPr>
            <a:spLocks noGrp="1"/>
          </p:cNvSpPr>
          <p:nvPr>
            <p:ph type="body" sz="quarter" idx="23" hasCustomPrompt="1"/>
          </p:nvPr>
        </p:nvSpPr>
        <p:spPr>
          <a:xfrm>
            <a:off x="1628247" y="5499636"/>
            <a:ext cx="3367087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Part One </a:t>
            </a:r>
            <a:r>
              <a:rPr lang="zh-CN" altLang="en-US" dirty="0"/>
              <a:t>输入标题</a:t>
            </a:r>
          </a:p>
        </p:txBody>
      </p:sp>
      <p:sp>
        <p:nvSpPr>
          <p:cNvPr id="54" name="文本占位符 10"/>
          <p:cNvSpPr>
            <a:spLocks noGrp="1"/>
          </p:cNvSpPr>
          <p:nvPr>
            <p:ph type="body" sz="quarter" idx="24" hasCustomPrompt="1"/>
          </p:nvPr>
        </p:nvSpPr>
        <p:spPr>
          <a:xfrm>
            <a:off x="800384" y="5398727"/>
            <a:ext cx="640820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9088276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384271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489820856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TWO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006499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223916921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726383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87883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3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22375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20990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5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74942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361092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5261290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5122790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8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70762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THREE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5277407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813760572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" y="2742727"/>
            <a:ext cx="12192000" cy="84742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文本占位符 10"/>
          <p:cNvSpPr>
            <a:spLocks noGrp="1"/>
          </p:cNvSpPr>
          <p:nvPr>
            <p:ph type="body" sz="quarter" idx="11" hasCustomPrompt="1"/>
          </p:nvPr>
        </p:nvSpPr>
        <p:spPr>
          <a:xfrm>
            <a:off x="5194570" y="1826018"/>
            <a:ext cx="6569245" cy="10156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PART FOUR</a:t>
            </a:r>
            <a:endParaRPr lang="zh-CN" altLang="en-US" dirty="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-2219126"/>
            <a:ext cx="4982454" cy="11618565"/>
          </a:xfrm>
          <a:prstGeom prst="rect">
            <a:avLst/>
          </a:prstGeom>
          <a:noFill/>
          <a:effectLst>
            <a:outerShdw blurRad="165100" dist="76200" dir="1200000" algn="tl" rotWithShape="0">
              <a:prstClr val="black">
                <a:alpha val="10000"/>
              </a:prstClr>
            </a:outerShdw>
          </a:effectLst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490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 defTabSz="914377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5194570" y="2791947"/>
            <a:ext cx="6569245" cy="7489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dirty="0"/>
              <a:t>请在此处输入标题</a:t>
            </a:r>
          </a:p>
        </p:txBody>
      </p:sp>
      <p:sp>
        <p:nvSpPr>
          <p:cNvPr id="14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94570" y="3636243"/>
            <a:ext cx="6569245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529274970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4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4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3162656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3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0009320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2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212000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75366" y="0"/>
            <a:ext cx="140967" cy="962147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5" name="矩形 4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10800000">
            <a:off x="11735675" y="6617464"/>
            <a:ext cx="140967" cy="240536"/>
            <a:chOff x="281524" y="0"/>
            <a:chExt cx="105725" cy="721610"/>
          </a:xfrm>
          <a:solidFill>
            <a:schemeClr val="accent1"/>
          </a:solidFill>
        </p:grpSpPr>
        <p:sp>
          <p:nvSpPr>
            <p:cNvPr id="10" name="矩形 9"/>
            <p:cNvSpPr/>
            <p:nvPr/>
          </p:nvSpPr>
          <p:spPr>
            <a:xfrm>
              <a:off x="281524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41530" y="0"/>
              <a:ext cx="45719" cy="72161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8" name="直接连接符 7"/>
          <p:cNvCxnSpPr/>
          <p:nvPr userDrawn="1"/>
        </p:nvCxnSpPr>
        <p:spPr>
          <a:xfrm>
            <a:off x="695400" y="908720"/>
            <a:ext cx="468052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695401" y="551397"/>
            <a:ext cx="6453645" cy="2616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100" baseline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</a:t>
            </a:r>
          </a:p>
        </p:txBody>
      </p:sp>
      <p:sp>
        <p:nvSpPr>
          <p:cNvPr id="17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695402" y="57750"/>
            <a:ext cx="7928834" cy="58477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aseline="0">
                <a:latin typeface="+mj-lt"/>
              </a:defRPr>
            </a:lvl1pPr>
          </a:lstStyle>
          <a:p>
            <a:pPr lvl="0"/>
            <a:r>
              <a:rPr lang="en-US" altLang="zh-CN" dirty="0"/>
              <a:t>Add the Text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016983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 userDrawn="1"/>
        </p:nvGrpSpPr>
        <p:grpSpPr>
          <a:xfrm>
            <a:off x="1887318" y="3292320"/>
            <a:ext cx="8417364" cy="136680"/>
            <a:chOff x="566555" y="877035"/>
            <a:chExt cx="2340260" cy="164545"/>
          </a:xfrm>
        </p:grpSpPr>
        <p:sp>
          <p:nvSpPr>
            <p:cNvPr id="26" name="矩形 25"/>
            <p:cNvSpPr/>
            <p:nvPr/>
          </p:nvSpPr>
          <p:spPr>
            <a:xfrm>
              <a:off x="566555" y="877035"/>
              <a:ext cx="585065" cy="16454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51620" y="877035"/>
              <a:ext cx="585065" cy="16454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736685" y="877035"/>
              <a:ext cx="585065" cy="16454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321750" y="877035"/>
              <a:ext cx="585065" cy="1645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3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1893887" y="2467589"/>
            <a:ext cx="8404225" cy="8309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4800" b="1"/>
            </a:lvl1pPr>
          </a:lstStyle>
          <a:p>
            <a:pPr lvl="0"/>
            <a:r>
              <a:rPr lang="zh-CN" altLang="en-US" dirty="0"/>
              <a:t>请在此处输入标题</a:t>
            </a:r>
          </a:p>
        </p:txBody>
      </p:sp>
      <p:sp>
        <p:nvSpPr>
          <p:cNvPr id="34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3468529" y="3431373"/>
            <a:ext cx="5254474" cy="55399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377">
              <a:lnSpc>
                <a:spcPct val="150000"/>
              </a:lnSpc>
              <a:buNone/>
              <a:def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lvl="0" algn="ctr" defTabSz="914377">
              <a:lnSpc>
                <a:spcPct val="150000"/>
              </a:lnSpc>
            </a:pPr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  <p:extLst>
      <p:ext uri="{BB962C8B-B14F-4D97-AF65-F5344CB8AC3E}">
        <p14:creationId xmlns:p14="http://schemas.microsoft.com/office/powerpoint/2010/main" val="3651355362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467486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 userDrawn="1"/>
        </p:nvGrpSpPr>
        <p:grpSpPr>
          <a:xfrm>
            <a:off x="0" y="-8111"/>
            <a:ext cx="12192000" cy="6866111"/>
            <a:chOff x="0" y="-8111"/>
            <a:chExt cx="12192000" cy="6866111"/>
          </a:xfrm>
        </p:grpSpPr>
        <p:sp>
          <p:nvSpPr>
            <p:cNvPr id="27" name="矩形 26"/>
            <p:cNvSpPr/>
            <p:nvPr/>
          </p:nvSpPr>
          <p:spPr>
            <a:xfrm>
              <a:off x="0" y="0"/>
              <a:ext cx="5502613" cy="6858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5502613" y="-8111"/>
              <a:ext cx="6689387" cy="68661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占位符 22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1766017"/>
            <a:ext cx="535607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400" b="1" dirty="0">
                <a:cs typeface="+mn-ea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400" b="1" dirty="0">
                <a:cs typeface="+mn-ea"/>
                <a:sym typeface="+mn-lt"/>
              </a:rPr>
              <a:t>点击此处添加标题</a:t>
            </a:r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5" hasCustomPrompt="1"/>
          </p:nvPr>
        </p:nvSpPr>
        <p:spPr>
          <a:xfrm>
            <a:off x="6096000" y="2446338"/>
            <a:ext cx="5356225" cy="1752531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0" name="文本占位符 22"/>
          <p:cNvSpPr>
            <a:spLocks noGrp="1"/>
          </p:cNvSpPr>
          <p:nvPr>
            <p:ph type="body" sz="quarter" idx="17" hasCustomPrompt="1"/>
          </p:nvPr>
        </p:nvSpPr>
        <p:spPr>
          <a:xfrm>
            <a:off x="1757362" y="647644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 hasCustomPrompt="1"/>
          </p:nvPr>
        </p:nvSpPr>
        <p:spPr>
          <a:xfrm>
            <a:off x="842962" y="509144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22"/>
          <p:cNvSpPr>
            <a:spLocks noGrp="1"/>
          </p:cNvSpPr>
          <p:nvPr>
            <p:ph type="body" sz="quarter" idx="19" hasCustomPrompt="1"/>
          </p:nvPr>
        </p:nvSpPr>
        <p:spPr>
          <a:xfrm>
            <a:off x="1757362" y="1839058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5" name="文本占位符 3"/>
          <p:cNvSpPr>
            <a:spLocks noGrp="1"/>
          </p:cNvSpPr>
          <p:nvPr>
            <p:ph type="body" sz="quarter" idx="20" hasCustomPrompt="1"/>
          </p:nvPr>
        </p:nvSpPr>
        <p:spPr>
          <a:xfrm>
            <a:off x="842962" y="1700558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" name="文本占位符 22"/>
          <p:cNvSpPr>
            <a:spLocks noGrp="1"/>
          </p:cNvSpPr>
          <p:nvPr>
            <p:ph type="body" sz="quarter" idx="21" hasCustomPrompt="1"/>
          </p:nvPr>
        </p:nvSpPr>
        <p:spPr>
          <a:xfrm>
            <a:off x="1757362" y="303047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17" name="文本占位符 3"/>
          <p:cNvSpPr>
            <a:spLocks noGrp="1"/>
          </p:cNvSpPr>
          <p:nvPr>
            <p:ph type="body" sz="quarter" idx="22" hasCustomPrompt="1"/>
          </p:nvPr>
        </p:nvSpPr>
        <p:spPr>
          <a:xfrm>
            <a:off x="842962" y="289197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23" hasCustomPrompt="1"/>
          </p:nvPr>
        </p:nvSpPr>
        <p:spPr>
          <a:xfrm>
            <a:off x="1757362" y="421373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quarter" idx="24" hasCustomPrompt="1"/>
          </p:nvPr>
        </p:nvSpPr>
        <p:spPr>
          <a:xfrm>
            <a:off x="842962" y="407523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2" name="文本占位符 22"/>
          <p:cNvSpPr>
            <a:spLocks noGrp="1"/>
          </p:cNvSpPr>
          <p:nvPr>
            <p:ph type="body" sz="quarter" idx="25" hasCustomPrompt="1"/>
          </p:nvPr>
        </p:nvSpPr>
        <p:spPr>
          <a:xfrm>
            <a:off x="1757362" y="5354552"/>
            <a:ext cx="3276600" cy="8125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1200" kern="1200" dirty="0">
                <a:solidFill>
                  <a:schemeClr val="bg1"/>
                </a:solidFill>
                <a:latin typeface="+mn-lt"/>
                <a:ea typeface="+mn-ea"/>
                <a:cs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26" hasCustomPrompt="1"/>
          </p:nvPr>
        </p:nvSpPr>
        <p:spPr>
          <a:xfrm>
            <a:off x="842962" y="5216052"/>
            <a:ext cx="914400" cy="1089529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7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占位符 22"/>
          <p:cNvSpPr>
            <a:spLocks noGrp="1"/>
          </p:cNvSpPr>
          <p:nvPr>
            <p:ph type="body" sz="quarter" idx="10" hasCustomPrompt="1"/>
          </p:nvPr>
        </p:nvSpPr>
        <p:spPr>
          <a:xfrm>
            <a:off x="6096155" y="4330700"/>
            <a:ext cx="1701645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marR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zh-CN" altLang="en-US" sz="2000" b="1" dirty="0">
                <a:solidFill>
                  <a:schemeClr val="lt1"/>
                </a:solidFill>
                <a:cs typeface="+mn-ea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2000" b="1" dirty="0">
                <a:cs typeface="+mn-ea"/>
                <a:sym typeface="+mn-lt"/>
              </a:rPr>
              <a:t>Your keyword</a:t>
            </a:r>
            <a:endParaRPr lang="zh-CN" altLang="en-US" sz="2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1346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884366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45865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11752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A4CA56-C766-4643-9C49-0B5937DF92E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931A4B-E62A-4F8E-837E-E9B10A41F2C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1981200"/>
            <a:ext cx="12192000" cy="487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394359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4419600"/>
            <a:ext cx="12192000" cy="24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3021641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 userDrawn="1"/>
        </p:nvSpPr>
        <p:spPr>
          <a:xfrm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 userDrawn="1"/>
        </p:nvSpPr>
        <p:spPr>
          <a:xfrm rot="10800000">
            <a:off x="0" y="0"/>
            <a:ext cx="12192000" cy="6858000"/>
          </a:xfrm>
          <a:prstGeom prst="triangle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785360" y="365126"/>
            <a:ext cx="2621280" cy="420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</p:spTree>
    <p:extLst>
      <p:ext uri="{BB962C8B-B14F-4D97-AF65-F5344CB8AC3E}">
        <p14:creationId xmlns:p14="http://schemas.microsoft.com/office/powerpoint/2010/main" val="2681042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7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107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9" r:id="rId3"/>
    <p:sldLayoutId id="2147483700" r:id="rId4"/>
    <p:sldLayoutId id="2147483701" r:id="rId5"/>
    <p:sldLayoutId id="2147483691" r:id="rId6"/>
    <p:sldLayoutId id="2147483692" r:id="rId7"/>
    <p:sldLayoutId id="2147483693" r:id="rId8"/>
    <p:sldLayoutId id="2147483694" r:id="rId9"/>
    <p:sldLayoutId id="2147483696" r:id="rId10"/>
    <p:sldLayoutId id="2147483697" r:id="rId11"/>
    <p:sldLayoutId id="2147483698" r:id="rId12"/>
    <p:sldLayoutId id="2147483703" r:id="rId13"/>
    <p:sldLayoutId id="2147483702" r:id="rId14"/>
    <p:sldLayoutId id="2147483704" r:id="rId15"/>
    <p:sldLayoutId id="2147483706" r:id="rId16"/>
    <p:sldLayoutId id="2147483708" r:id="rId17"/>
    <p:sldLayoutId id="2147483709" r:id="rId18"/>
    <p:sldLayoutId id="214748372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9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6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1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</p:sldLayoutIdLst>
  <p:transition spd="slow">
    <p:push dir="u"/>
  </p:transition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jpe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4999828" y="1708136"/>
            <a:ext cx="2192338" cy="1754326"/>
          </a:xfrm>
        </p:spPr>
        <p:txBody>
          <a:bodyPr/>
          <a:lstStyle/>
          <a:p>
            <a:r>
              <a:rPr lang="zh-CN" altLang="en-US" dirty="0" smtClean="0"/>
              <a:t>学生贷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3393977" y="4048840"/>
            <a:ext cx="5083443" cy="701731"/>
          </a:xfrm>
        </p:spPr>
        <p:txBody>
          <a:bodyPr/>
          <a:lstStyle/>
          <a:p>
            <a:pPr lvl="0"/>
            <a:r>
              <a:rPr lang="zh-CN" altLang="en-US" kern="0" dirty="0" smtClean="0">
                <a:sym typeface="+mn-lt"/>
              </a:rPr>
              <a:t>学生贷</a:t>
            </a:r>
            <a:r>
              <a:rPr lang="zh-CN" altLang="en-US" sz="2500" kern="0" dirty="0" smtClean="0">
                <a:sym typeface="+mn-lt"/>
              </a:rPr>
              <a:t>专为学生设计的借贷宝</a:t>
            </a:r>
            <a:endParaRPr lang="zh-CN" altLang="en-US" sz="2500" kern="0" dirty="0">
              <a:sym typeface="+mn-lt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2"/>
          </p:nvPr>
        </p:nvSpPr>
        <p:spPr>
          <a:xfrm>
            <a:off x="5695891" y="5600877"/>
            <a:ext cx="800211" cy="313928"/>
          </a:xfrm>
        </p:spPr>
        <p:txBody>
          <a:bodyPr/>
          <a:lstStyle/>
          <a:p>
            <a:pPr lvl="0"/>
            <a:r>
              <a:rPr lang="zh-CN" altLang="en-US" sz="1600" kern="0" smtClean="0">
                <a:sym typeface="+mn-lt"/>
              </a:rPr>
              <a:t>喵大人</a:t>
            </a:r>
            <a:endParaRPr lang="zh-CN" altLang="en-US" sz="1600" kern="0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49331" y="6512906"/>
            <a:ext cx="16933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西安电子科技大学</a:t>
            </a:r>
            <a:endParaRPr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577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6053" y="1903085"/>
            <a:ext cx="2543175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小伙伴发布的借款请求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借款内容，需要规定金额、期限、利息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8" y="4466018"/>
            <a:ext cx="1237804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35548" y="3813532"/>
            <a:ext cx="131821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点击借他，弹出转账页面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7084"/>
          <a:stretch/>
        </p:blipFill>
        <p:spPr>
          <a:xfrm>
            <a:off x="3822627" y="912738"/>
            <a:ext cx="3303482" cy="576137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 bwMode="auto">
          <a:xfrm>
            <a:off x="3581400" y="1962151"/>
            <a:ext cx="3924300" cy="609600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24" name="直接箭头连接符 10"/>
          <p:cNvCxnSpPr>
            <a:stCxn id="20" idx="1"/>
            <a:endCxn id="15" idx="3"/>
          </p:cNvCxnSpPr>
          <p:nvPr/>
        </p:nvCxnSpPr>
        <p:spPr bwMode="auto">
          <a:xfrm flipH="1">
            <a:off x="3249228" y="2266951"/>
            <a:ext cx="332172" cy="1408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 bwMode="auto">
          <a:xfrm>
            <a:off x="6019800" y="4543425"/>
            <a:ext cx="434728" cy="333376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/>
          <a:srcRect t="6666"/>
          <a:stretch/>
        </p:blipFill>
        <p:spPr>
          <a:xfrm>
            <a:off x="8536022" y="932844"/>
            <a:ext cx="3334625" cy="5761375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 bwMode="auto">
          <a:xfrm>
            <a:off x="3615906" y="4278097"/>
            <a:ext cx="3613891" cy="235732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6" name="文本框 35"/>
          <p:cNvSpPr txBox="1"/>
          <p:nvPr/>
        </p:nvSpPr>
        <p:spPr>
          <a:xfrm>
            <a:off x="786031" y="4009075"/>
            <a:ext cx="2543175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可显示目前已借款的进度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每个小伙伴只需出一部分就可以互帮互助啦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7" name="直接箭头连接符 10"/>
          <p:cNvCxnSpPr/>
          <p:nvPr/>
        </p:nvCxnSpPr>
        <p:spPr bwMode="auto">
          <a:xfrm flipH="1">
            <a:off x="3298543" y="4387739"/>
            <a:ext cx="332172" cy="1408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01972" y="2518094"/>
            <a:ext cx="2543175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填写借款金额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7" y="4466018"/>
            <a:ext cx="1017107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33485" y="3813532"/>
            <a:ext cx="81038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点击确认转账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86031" y="4009075"/>
            <a:ext cx="254317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每个小伙伴只需出一部分就可以互帮互助啦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7" name="直接箭头连接符 10"/>
          <p:cNvCxnSpPr/>
          <p:nvPr/>
        </p:nvCxnSpPr>
        <p:spPr bwMode="auto">
          <a:xfrm flipH="1">
            <a:off x="2886367" y="2572744"/>
            <a:ext cx="332172" cy="1408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6111"/>
          <a:stretch/>
        </p:blipFill>
        <p:spPr>
          <a:xfrm>
            <a:off x="3780544" y="845990"/>
            <a:ext cx="3367844" cy="593508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t="6666"/>
          <a:stretch/>
        </p:blipFill>
        <p:spPr>
          <a:xfrm>
            <a:off x="8414668" y="845990"/>
            <a:ext cx="3359452" cy="5885262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 bwMode="auto">
          <a:xfrm>
            <a:off x="3520022" y="2190751"/>
            <a:ext cx="3924300" cy="904874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213275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8" y="4466018"/>
            <a:ext cx="1237804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35548" y="3813532"/>
            <a:ext cx="131821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转账成功后页面的变化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2"/>
          <a:srcRect t="7084"/>
          <a:stretch/>
        </p:blipFill>
        <p:spPr>
          <a:xfrm>
            <a:off x="3822627" y="912738"/>
            <a:ext cx="3303482" cy="5761375"/>
          </a:xfrm>
          <a:prstGeom prst="rect">
            <a:avLst/>
          </a:prstGeom>
        </p:spPr>
      </p:pic>
      <p:sp>
        <p:nvSpPr>
          <p:cNvPr id="33" name="圆角矩形 32"/>
          <p:cNvSpPr/>
          <p:nvPr/>
        </p:nvSpPr>
        <p:spPr bwMode="auto">
          <a:xfrm>
            <a:off x="3615906" y="4278097"/>
            <a:ext cx="3613891" cy="235732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6" name="文本框 35"/>
          <p:cNvSpPr txBox="1"/>
          <p:nvPr/>
        </p:nvSpPr>
        <p:spPr>
          <a:xfrm>
            <a:off x="410845" y="4009075"/>
            <a:ext cx="2918362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上述转账成功后（如，转账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1000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元）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借款的进度条也会有相应的变化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（已筹款由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3200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变为</a:t>
            </a:r>
            <a:r>
              <a:rPr kumimoji="1" lang="en-US" altLang="zh-CN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4200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37" name="直接箭头连接符 10"/>
          <p:cNvCxnSpPr/>
          <p:nvPr/>
        </p:nvCxnSpPr>
        <p:spPr bwMode="auto">
          <a:xfrm flipH="1">
            <a:off x="3298543" y="4387739"/>
            <a:ext cx="332172" cy="140888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/>
          <a:srcRect t="6528"/>
          <a:stretch/>
        </p:blipFill>
        <p:spPr>
          <a:xfrm>
            <a:off x="8566029" y="927749"/>
            <a:ext cx="3289656" cy="577156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41" y="1712640"/>
            <a:ext cx="3402074" cy="2108200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 bwMode="auto">
          <a:xfrm>
            <a:off x="8403911" y="4340317"/>
            <a:ext cx="3613891" cy="235732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74435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同学帮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4156974" y="3678854"/>
            <a:ext cx="1017107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74607" y="3289365"/>
            <a:ext cx="981839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点击发布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6805"/>
          <a:stretch/>
        </p:blipFill>
        <p:spPr>
          <a:xfrm>
            <a:off x="666750" y="845990"/>
            <a:ext cx="3219430" cy="5631571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 bwMode="auto">
          <a:xfrm>
            <a:off x="3347348" y="695466"/>
            <a:ext cx="809626" cy="489246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/>
          <a:srcRect t="6666"/>
          <a:stretch/>
        </p:blipFill>
        <p:spPr>
          <a:xfrm>
            <a:off x="5295272" y="845990"/>
            <a:ext cx="3171786" cy="56315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124950" y="2324099"/>
            <a:ext cx="2324100" cy="136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发布自己的借款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填写金额、还款日期、和利息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添加自己的说明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2189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7"/>
          <p:cNvSpPr txBox="1">
            <a:spLocks/>
          </p:cNvSpPr>
          <p:nvPr/>
        </p:nvSpPr>
        <p:spPr>
          <a:xfrm>
            <a:off x="4637161" y="681069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同学帮优点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20015" y="1772907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13181" y="1752653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20015" y="4196986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70358" y="1907514"/>
            <a:ext cx="257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2683C6"/>
                </a:solidFill>
                <a:cs typeface="+mn-ea"/>
                <a:sym typeface="+mn-lt"/>
              </a:rPr>
              <a:t>借款不难</a:t>
            </a:r>
            <a:r>
              <a:rPr lang="zh-CN" altLang="en-US" sz="2800" b="1" kern="0" dirty="0" smtClean="0">
                <a:solidFill>
                  <a:srgbClr val="00B0F0"/>
                </a:solidFill>
                <a:cs typeface="+mn-ea"/>
                <a:sym typeface="+mn-lt"/>
              </a:rPr>
              <a:t> 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65178" y="1887260"/>
            <a:ext cx="25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2683C6"/>
                </a:solidFill>
                <a:cs typeface="+mn-ea"/>
                <a:sym typeface="+mn-lt"/>
              </a:rPr>
              <a:t>无需催款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25415" y="4331593"/>
            <a:ext cx="2641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2683C6"/>
                </a:solidFill>
                <a:cs typeface="+mn-ea"/>
                <a:sym typeface="+mn-lt"/>
              </a:rPr>
              <a:t>作为投资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18361" y="1772907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09874" y="1752653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16708" y="4196986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770358" y="2565341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6814835" y="4196986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65178" y="4331593"/>
            <a:ext cx="257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rgbClr val="2683C6"/>
                </a:solidFill>
                <a:cs typeface="+mn-ea"/>
                <a:sym typeface="+mn-lt"/>
              </a:rPr>
              <a:t>风险小利率低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13181" y="4196986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165178" y="4989420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165178" y="2524015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2779834" y="4968348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等腰三角形 33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55243" y="2626248"/>
            <a:ext cx="2528783" cy="1142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借款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金额较大时，可通过多个小伙伴一起筹集自己需要的金额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043472" y="2578629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担心借款不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还款</a:t>
            </a: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，平台规定</a:t>
            </a:r>
            <a:r>
              <a:rPr kumimoji="1"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了借款期限和利息，有平台做保证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48433" y="5044250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kumimoji="1"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借款途径均是同学，贷款风险小，所需利息少，高于余额宝利率即可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8916" y="5002920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/>
              <a:t>手里</a:t>
            </a:r>
            <a:r>
              <a:rPr lang="zh-CN" altLang="en-US" dirty="0"/>
              <a:t>的闲置资金可以借给朋友应急，自己也可以赚</a:t>
            </a:r>
            <a:r>
              <a:rPr lang="zh-CN" altLang="en-US" dirty="0" smtClean="0"/>
              <a:t>利息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2188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兼职购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9285" y="2381019"/>
            <a:ext cx="1963422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滑动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调节申请的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借款金额大小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9285" y="3649148"/>
            <a:ext cx="226090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工作天数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会随着申请金额的变化和工资而改变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7" y="4466018"/>
            <a:ext cx="1082079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81025" y="3432165"/>
            <a:ext cx="1329575" cy="1443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跳转页面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查看工作详情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接箭头连接符 10"/>
          <p:cNvCxnSpPr/>
          <p:nvPr/>
        </p:nvCxnSpPr>
        <p:spPr bwMode="auto">
          <a:xfrm flipH="1">
            <a:off x="3260887" y="2370254"/>
            <a:ext cx="545877" cy="201496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t="6388"/>
          <a:stretch/>
        </p:blipFill>
        <p:spPr>
          <a:xfrm>
            <a:off x="3936818" y="966641"/>
            <a:ext cx="3280716" cy="5764434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 bwMode="auto">
          <a:xfrm>
            <a:off x="3829050" y="2200275"/>
            <a:ext cx="3469167" cy="25717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2" name="圆角矩形 21"/>
          <p:cNvSpPr/>
          <p:nvPr/>
        </p:nvSpPr>
        <p:spPr bwMode="auto">
          <a:xfrm>
            <a:off x="6316536" y="3236664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4" name="圆角矩形 23"/>
          <p:cNvSpPr/>
          <p:nvPr/>
        </p:nvSpPr>
        <p:spPr bwMode="auto">
          <a:xfrm>
            <a:off x="5563633" y="4319874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5" name="圆角矩形 24"/>
          <p:cNvSpPr/>
          <p:nvPr/>
        </p:nvSpPr>
        <p:spPr bwMode="auto">
          <a:xfrm>
            <a:off x="5577176" y="3236664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cxnSp>
        <p:nvCxnSpPr>
          <p:cNvPr id="28" name="直接箭头连接符 10"/>
          <p:cNvCxnSpPr/>
          <p:nvPr/>
        </p:nvCxnSpPr>
        <p:spPr bwMode="auto">
          <a:xfrm flipH="1">
            <a:off x="3289166" y="3808546"/>
            <a:ext cx="545877" cy="201496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928664" y="1225303"/>
            <a:ext cx="2492100" cy="617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先买买买，</a:t>
            </a:r>
            <a:r>
              <a:rPr kumimoji="1"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后兼职</a:t>
            </a:r>
            <a:endParaRPr kumimoji="1"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/>
          <a:srcRect t="5928"/>
          <a:stretch/>
        </p:blipFill>
        <p:spPr>
          <a:xfrm>
            <a:off x="8483558" y="966641"/>
            <a:ext cx="3264639" cy="576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8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兼职购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89285" y="3649148"/>
            <a:ext cx="2260907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可根据自己申请的</a:t>
            </a:r>
            <a:r>
              <a:rPr kumimoji="1" lang="zh-CN" altLang="en-US" sz="1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金额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提供的</a:t>
            </a:r>
            <a:r>
              <a:rPr kumimoji="1" lang="zh-CN" altLang="en-US" sz="1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工资</a:t>
            </a:r>
            <a:r>
              <a:rPr kumimoji="1" lang="zh-CN" altLang="en-US" sz="1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kumimoji="1" lang="zh-CN" altLang="en-US" sz="1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岗位，</a:t>
            </a: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选择合适的公司进行报名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7" y="4466018"/>
            <a:ext cx="1082079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327057" y="4120924"/>
            <a:ext cx="1202533" cy="34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</a:t>
            </a: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报名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/>
          <a:srcRect t="6388"/>
          <a:stretch/>
        </p:blipFill>
        <p:spPr>
          <a:xfrm>
            <a:off x="3936818" y="966641"/>
            <a:ext cx="3280716" cy="5764434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 bwMode="auto">
          <a:xfrm>
            <a:off x="6627203" y="3300698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4" name="圆角矩形 23"/>
          <p:cNvSpPr/>
          <p:nvPr/>
        </p:nvSpPr>
        <p:spPr bwMode="auto">
          <a:xfrm>
            <a:off x="5563633" y="4319874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5" name="圆角矩形 24"/>
          <p:cNvSpPr/>
          <p:nvPr/>
        </p:nvSpPr>
        <p:spPr bwMode="auto">
          <a:xfrm>
            <a:off x="5577176" y="3236664"/>
            <a:ext cx="463401" cy="303995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9" name="圆角矩形 8"/>
          <p:cNvSpPr/>
          <p:nvPr/>
        </p:nvSpPr>
        <p:spPr>
          <a:xfrm>
            <a:off x="928664" y="1225303"/>
            <a:ext cx="2492100" cy="617017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先买买买，</a:t>
            </a:r>
            <a:r>
              <a:rPr kumimoji="1"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后兼职</a:t>
            </a:r>
            <a:endParaRPr kumimoji="1"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/>
          <a:srcRect t="6528"/>
          <a:stretch/>
        </p:blipFill>
        <p:spPr>
          <a:xfrm>
            <a:off x="8489819" y="1057275"/>
            <a:ext cx="3306276" cy="580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5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7"/>
          <p:cNvSpPr txBox="1">
            <a:spLocks/>
          </p:cNvSpPr>
          <p:nvPr/>
        </p:nvSpPr>
        <p:spPr>
          <a:xfrm>
            <a:off x="4637161" y="681069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兼职购优点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65624" y="2603441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48358" y="2635144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15967" y="2738048"/>
            <a:ext cx="257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2683C6"/>
                </a:solidFill>
                <a:cs typeface="+mn-ea"/>
                <a:sym typeface="+mn-lt"/>
              </a:rPr>
              <a:t>先享受后兼职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00355" y="2769751"/>
            <a:ext cx="25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rgbClr val="2683C6"/>
                </a:solidFill>
                <a:cs typeface="+mn-ea"/>
                <a:sym typeface="+mn-lt"/>
              </a:rPr>
              <a:t>锻炼自己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63970" y="2603441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845051" y="2635144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515967" y="3378684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538965" y="2611721"/>
            <a:ext cx="2846656" cy="20665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79783" y="2746328"/>
            <a:ext cx="257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rgbClr val="2683C6"/>
                </a:solidFill>
                <a:cs typeface="+mn-ea"/>
                <a:sym typeface="+mn-lt"/>
              </a:rPr>
              <a:t>解决急需资金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527786" y="2611721"/>
            <a:ext cx="130444" cy="792434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879783" y="3404155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200355" y="3406506"/>
            <a:ext cx="2127018" cy="0"/>
          </a:xfrm>
          <a:prstGeom prst="line">
            <a:avLst/>
          </a:prstGeom>
          <a:ln>
            <a:solidFill>
              <a:srgbClr val="2683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等腰三角形 33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0852" y="3456782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对于比较迫切的需求，可先购买后兼职，来还清借款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078649" y="3461120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平台提供的兼职或者实习质量高，可以锻炼同学们的实际能力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63038" y="3458985"/>
            <a:ext cx="252878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针对学生在急需资金时，可以通过兼职平台来解决</a:t>
            </a:r>
            <a:endParaRPr lang="zh-CN" altLang="en-US" kern="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07320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5035809" y="724988"/>
            <a:ext cx="2212623" cy="420552"/>
          </a:xfrm>
        </p:spPr>
        <p:txBody>
          <a:bodyPr/>
          <a:lstStyle/>
          <a:p>
            <a:pPr algn="ctr"/>
            <a:r>
              <a:rPr lang="zh-CN" altLang="en-US" sz="35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未来规划</a:t>
            </a:r>
            <a:endParaRPr lang="zh-CN" altLang="en-US" sz="3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3434193" y="251508"/>
            <a:ext cx="1005460" cy="67492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等腰三角形 1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Group 106"/>
          <p:cNvGrpSpPr/>
          <p:nvPr/>
        </p:nvGrpSpPr>
        <p:grpSpPr>
          <a:xfrm>
            <a:off x="4384503" y="2231755"/>
            <a:ext cx="3427086" cy="3427078"/>
            <a:chOff x="4814552" y="2363990"/>
            <a:chExt cx="2566988" cy="2566982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4814552" y="2363990"/>
              <a:ext cx="1281448" cy="1281446"/>
            </a:xfrm>
            <a:custGeom>
              <a:avLst/>
              <a:gdLst/>
              <a:ahLst/>
              <a:cxnLst>
                <a:cxn ang="0">
                  <a:pos x="421" y="0"/>
                </a:cxn>
                <a:cxn ang="0">
                  <a:pos x="0" y="421"/>
                </a:cxn>
                <a:cxn ang="0">
                  <a:pos x="421" y="421"/>
                </a:cxn>
                <a:cxn ang="0">
                  <a:pos x="421" y="0"/>
                </a:cxn>
              </a:cxnLst>
              <a:rect l="0" t="0" r="r" b="b"/>
              <a:pathLst>
                <a:path w="421" h="421">
                  <a:moveTo>
                    <a:pt x="421" y="0"/>
                  </a:moveTo>
                  <a:cubicBezTo>
                    <a:pt x="188" y="0"/>
                    <a:pt x="0" y="189"/>
                    <a:pt x="0" y="421"/>
                  </a:cubicBezTo>
                  <a:cubicBezTo>
                    <a:pt x="421" y="421"/>
                    <a:pt x="421" y="421"/>
                    <a:pt x="421" y="421"/>
                  </a:cubicBezTo>
                  <a:lnTo>
                    <a:pt x="42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1"/>
            <p:cNvSpPr>
              <a:spLocks/>
            </p:cNvSpPr>
            <p:nvPr/>
          </p:nvSpPr>
          <p:spPr bwMode="auto">
            <a:xfrm>
              <a:off x="4814552" y="3645433"/>
              <a:ext cx="1281448" cy="128553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421" y="422"/>
                </a:cxn>
                <a:cxn ang="0">
                  <a:pos x="421" y="0"/>
                </a:cxn>
                <a:cxn ang="0">
                  <a:pos x="0" y="0"/>
                </a:cxn>
              </a:cxnLst>
              <a:rect l="0" t="0" r="r" b="b"/>
              <a:pathLst>
                <a:path w="421" h="422">
                  <a:moveTo>
                    <a:pt x="0" y="0"/>
                  </a:moveTo>
                  <a:cubicBezTo>
                    <a:pt x="0" y="233"/>
                    <a:pt x="188" y="422"/>
                    <a:pt x="421" y="422"/>
                  </a:cubicBezTo>
                  <a:cubicBezTo>
                    <a:pt x="421" y="0"/>
                    <a:pt x="421" y="0"/>
                    <a:pt x="4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6096000" y="2363990"/>
              <a:ext cx="1285540" cy="12814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421"/>
                </a:cxn>
                <a:cxn ang="0">
                  <a:pos x="422" y="421"/>
                </a:cxn>
                <a:cxn ang="0">
                  <a:pos x="0" y="0"/>
                </a:cxn>
              </a:cxnLst>
              <a:rect l="0" t="0" r="r" b="b"/>
              <a:pathLst>
                <a:path w="422" h="4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422" y="421"/>
                    <a:pt x="422" y="421"/>
                    <a:pt x="422" y="421"/>
                  </a:cubicBezTo>
                  <a:cubicBezTo>
                    <a:pt x="422" y="189"/>
                    <a:pt x="233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096000" y="3645433"/>
              <a:ext cx="1285540" cy="1285539"/>
            </a:xfrm>
            <a:custGeom>
              <a:avLst/>
              <a:gdLst/>
              <a:ahLst/>
              <a:cxnLst>
                <a:cxn ang="0">
                  <a:pos x="0" y="422"/>
                </a:cxn>
                <a:cxn ang="0">
                  <a:pos x="0" y="422"/>
                </a:cxn>
                <a:cxn ang="0">
                  <a:pos x="422" y="0"/>
                </a:cxn>
                <a:cxn ang="0">
                  <a:pos x="0" y="0"/>
                </a:cxn>
                <a:cxn ang="0">
                  <a:pos x="0" y="422"/>
                </a:cxn>
              </a:cxnLst>
              <a:rect l="0" t="0" r="r" b="b"/>
              <a:pathLst>
                <a:path w="422" h="422">
                  <a:moveTo>
                    <a:pt x="0" y="422"/>
                  </a:moveTo>
                  <a:cubicBezTo>
                    <a:pt x="0" y="422"/>
                    <a:pt x="0" y="422"/>
                    <a:pt x="0" y="422"/>
                  </a:cubicBezTo>
                  <a:cubicBezTo>
                    <a:pt x="233" y="422"/>
                    <a:pt x="422" y="233"/>
                    <a:pt x="42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2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5506452" y="3055887"/>
              <a:ext cx="1183190" cy="1183188"/>
            </a:xfrm>
            <a:custGeom>
              <a:avLst/>
              <a:gdLst/>
              <a:ahLst/>
              <a:cxnLst>
                <a:cxn ang="0">
                  <a:pos x="384" y="155"/>
                </a:cxn>
                <a:cxn ang="0">
                  <a:pos x="255" y="10"/>
                </a:cxn>
                <a:cxn ang="0">
                  <a:pos x="205" y="1"/>
                </a:cxn>
                <a:cxn ang="0">
                  <a:pos x="155" y="4"/>
                </a:cxn>
                <a:cxn ang="0">
                  <a:pos x="10" y="134"/>
                </a:cxn>
                <a:cxn ang="0">
                  <a:pos x="1" y="183"/>
                </a:cxn>
                <a:cxn ang="0">
                  <a:pos x="4" y="234"/>
                </a:cxn>
                <a:cxn ang="0">
                  <a:pos x="134" y="379"/>
                </a:cxn>
                <a:cxn ang="0">
                  <a:pos x="183" y="388"/>
                </a:cxn>
                <a:cxn ang="0">
                  <a:pos x="234" y="384"/>
                </a:cxn>
                <a:cxn ang="0">
                  <a:pos x="379" y="255"/>
                </a:cxn>
                <a:cxn ang="0">
                  <a:pos x="388" y="205"/>
                </a:cxn>
                <a:cxn ang="0">
                  <a:pos x="384" y="155"/>
                </a:cxn>
              </a:cxnLst>
              <a:rect l="0" t="0" r="r" b="b"/>
              <a:pathLst>
                <a:path w="389" h="389">
                  <a:moveTo>
                    <a:pt x="384" y="155"/>
                  </a:moveTo>
                  <a:cubicBezTo>
                    <a:pt x="370" y="87"/>
                    <a:pt x="321" y="32"/>
                    <a:pt x="255" y="10"/>
                  </a:cubicBezTo>
                  <a:cubicBezTo>
                    <a:pt x="239" y="5"/>
                    <a:pt x="222" y="2"/>
                    <a:pt x="205" y="1"/>
                  </a:cubicBezTo>
                  <a:cubicBezTo>
                    <a:pt x="188" y="0"/>
                    <a:pt x="171" y="1"/>
                    <a:pt x="155" y="4"/>
                  </a:cubicBezTo>
                  <a:cubicBezTo>
                    <a:pt x="87" y="18"/>
                    <a:pt x="31" y="68"/>
                    <a:pt x="10" y="134"/>
                  </a:cubicBezTo>
                  <a:cubicBezTo>
                    <a:pt x="5" y="150"/>
                    <a:pt x="1" y="166"/>
                    <a:pt x="1" y="183"/>
                  </a:cubicBezTo>
                  <a:cubicBezTo>
                    <a:pt x="0" y="201"/>
                    <a:pt x="1" y="218"/>
                    <a:pt x="4" y="234"/>
                  </a:cubicBezTo>
                  <a:cubicBezTo>
                    <a:pt x="18" y="302"/>
                    <a:pt x="68" y="357"/>
                    <a:pt x="134" y="379"/>
                  </a:cubicBezTo>
                  <a:cubicBezTo>
                    <a:pt x="149" y="384"/>
                    <a:pt x="166" y="387"/>
                    <a:pt x="183" y="388"/>
                  </a:cubicBezTo>
                  <a:cubicBezTo>
                    <a:pt x="201" y="389"/>
                    <a:pt x="217" y="388"/>
                    <a:pt x="234" y="384"/>
                  </a:cubicBezTo>
                  <a:cubicBezTo>
                    <a:pt x="301" y="370"/>
                    <a:pt x="357" y="321"/>
                    <a:pt x="379" y="255"/>
                  </a:cubicBezTo>
                  <a:cubicBezTo>
                    <a:pt x="384" y="239"/>
                    <a:pt x="387" y="223"/>
                    <a:pt x="388" y="205"/>
                  </a:cubicBezTo>
                  <a:cubicBezTo>
                    <a:pt x="389" y="188"/>
                    <a:pt x="388" y="171"/>
                    <a:pt x="384" y="155"/>
                  </a:cubicBezTo>
                  <a:close/>
                </a:path>
              </a:pathLst>
            </a:custGeom>
            <a:solidFill>
              <a:srgbClr val="FDFDFE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3"/>
          <p:cNvSpPr>
            <a:spLocks noEditPoints="1"/>
          </p:cNvSpPr>
          <p:nvPr/>
        </p:nvSpPr>
        <p:spPr bwMode="auto">
          <a:xfrm>
            <a:off x="5831309" y="3457220"/>
            <a:ext cx="583466" cy="970688"/>
          </a:xfrm>
          <a:custGeom>
            <a:avLst/>
            <a:gdLst>
              <a:gd name="T0" fmla="*/ 348 w 382"/>
              <a:gd name="T1" fmla="*/ 525 h 634"/>
              <a:gd name="T2" fmla="*/ 348 w 382"/>
              <a:gd name="T3" fmla="*/ 525 h 634"/>
              <a:gd name="T4" fmla="*/ 34 w 382"/>
              <a:gd name="T5" fmla="*/ 525 h 634"/>
              <a:gd name="T6" fmla="*/ 34 w 382"/>
              <a:gd name="T7" fmla="*/ 50 h 634"/>
              <a:gd name="T8" fmla="*/ 348 w 382"/>
              <a:gd name="T9" fmla="*/ 50 h 634"/>
              <a:gd name="T10" fmla="*/ 348 w 382"/>
              <a:gd name="T11" fmla="*/ 525 h 634"/>
              <a:gd name="T12" fmla="*/ 191 w 382"/>
              <a:gd name="T13" fmla="*/ 619 h 634"/>
              <a:gd name="T14" fmla="*/ 191 w 382"/>
              <a:gd name="T15" fmla="*/ 619 h 634"/>
              <a:gd name="T16" fmla="*/ 158 w 382"/>
              <a:gd name="T17" fmla="*/ 582 h 634"/>
              <a:gd name="T18" fmla="*/ 191 w 382"/>
              <a:gd name="T19" fmla="*/ 545 h 634"/>
              <a:gd name="T20" fmla="*/ 224 w 382"/>
              <a:gd name="T21" fmla="*/ 582 h 634"/>
              <a:gd name="T22" fmla="*/ 191 w 382"/>
              <a:gd name="T23" fmla="*/ 619 h 634"/>
              <a:gd name="T24" fmla="*/ 157 w 382"/>
              <a:gd name="T25" fmla="*/ 24 h 634"/>
              <a:gd name="T26" fmla="*/ 157 w 382"/>
              <a:gd name="T27" fmla="*/ 24 h 634"/>
              <a:gd name="T28" fmla="*/ 225 w 382"/>
              <a:gd name="T29" fmla="*/ 24 h 634"/>
              <a:gd name="T30" fmla="*/ 231 w 382"/>
              <a:gd name="T31" fmla="*/ 29 h 634"/>
              <a:gd name="T32" fmla="*/ 225 w 382"/>
              <a:gd name="T33" fmla="*/ 35 h 634"/>
              <a:gd name="T34" fmla="*/ 157 w 382"/>
              <a:gd name="T35" fmla="*/ 35 h 634"/>
              <a:gd name="T36" fmla="*/ 151 w 382"/>
              <a:gd name="T37" fmla="*/ 29 h 634"/>
              <a:gd name="T38" fmla="*/ 157 w 382"/>
              <a:gd name="T39" fmla="*/ 24 h 634"/>
              <a:gd name="T40" fmla="*/ 356 w 382"/>
              <a:gd name="T41" fmla="*/ 0 h 634"/>
              <a:gd name="T42" fmla="*/ 356 w 382"/>
              <a:gd name="T43" fmla="*/ 0 h 634"/>
              <a:gd name="T44" fmla="*/ 26 w 382"/>
              <a:gd name="T45" fmla="*/ 0 h 634"/>
              <a:gd name="T46" fmla="*/ 0 w 382"/>
              <a:gd name="T47" fmla="*/ 26 h 634"/>
              <a:gd name="T48" fmla="*/ 0 w 382"/>
              <a:gd name="T49" fmla="*/ 608 h 634"/>
              <a:gd name="T50" fmla="*/ 26 w 382"/>
              <a:gd name="T51" fmla="*/ 634 h 634"/>
              <a:gd name="T52" fmla="*/ 356 w 382"/>
              <a:gd name="T53" fmla="*/ 634 h 634"/>
              <a:gd name="T54" fmla="*/ 382 w 382"/>
              <a:gd name="T55" fmla="*/ 608 h 634"/>
              <a:gd name="T56" fmla="*/ 382 w 382"/>
              <a:gd name="T57" fmla="*/ 26 h 634"/>
              <a:gd name="T58" fmla="*/ 356 w 382"/>
              <a:gd name="T59" fmla="*/ 0 h 6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82" h="634">
                <a:moveTo>
                  <a:pt x="348" y="525"/>
                </a:moveTo>
                <a:lnTo>
                  <a:pt x="348" y="525"/>
                </a:lnTo>
                <a:lnTo>
                  <a:pt x="34" y="525"/>
                </a:lnTo>
                <a:lnTo>
                  <a:pt x="34" y="50"/>
                </a:lnTo>
                <a:lnTo>
                  <a:pt x="348" y="50"/>
                </a:lnTo>
                <a:lnTo>
                  <a:pt x="348" y="525"/>
                </a:lnTo>
                <a:close/>
                <a:moveTo>
                  <a:pt x="191" y="619"/>
                </a:moveTo>
                <a:lnTo>
                  <a:pt x="191" y="619"/>
                </a:lnTo>
                <a:cubicBezTo>
                  <a:pt x="173" y="619"/>
                  <a:pt x="158" y="602"/>
                  <a:pt x="158" y="582"/>
                </a:cubicBezTo>
                <a:cubicBezTo>
                  <a:pt x="158" y="562"/>
                  <a:pt x="173" y="545"/>
                  <a:pt x="191" y="545"/>
                </a:cubicBezTo>
                <a:cubicBezTo>
                  <a:pt x="209" y="545"/>
                  <a:pt x="224" y="562"/>
                  <a:pt x="224" y="582"/>
                </a:cubicBezTo>
                <a:cubicBezTo>
                  <a:pt x="224" y="602"/>
                  <a:pt x="209" y="619"/>
                  <a:pt x="191" y="619"/>
                </a:cubicBezTo>
                <a:close/>
                <a:moveTo>
                  <a:pt x="157" y="24"/>
                </a:moveTo>
                <a:lnTo>
                  <a:pt x="157" y="24"/>
                </a:lnTo>
                <a:lnTo>
                  <a:pt x="225" y="24"/>
                </a:lnTo>
                <a:cubicBezTo>
                  <a:pt x="228" y="24"/>
                  <a:pt x="231" y="26"/>
                  <a:pt x="231" y="29"/>
                </a:cubicBezTo>
                <a:cubicBezTo>
                  <a:pt x="231" y="32"/>
                  <a:pt x="228" y="35"/>
                  <a:pt x="225" y="35"/>
                </a:cubicBezTo>
                <a:lnTo>
                  <a:pt x="157" y="35"/>
                </a:lnTo>
                <a:cubicBezTo>
                  <a:pt x="154" y="35"/>
                  <a:pt x="151" y="32"/>
                  <a:pt x="151" y="29"/>
                </a:cubicBezTo>
                <a:cubicBezTo>
                  <a:pt x="151" y="26"/>
                  <a:pt x="154" y="24"/>
                  <a:pt x="157" y="24"/>
                </a:cubicBezTo>
                <a:close/>
                <a:moveTo>
                  <a:pt x="356" y="0"/>
                </a:moveTo>
                <a:lnTo>
                  <a:pt x="356" y="0"/>
                </a:lnTo>
                <a:lnTo>
                  <a:pt x="26" y="0"/>
                </a:lnTo>
                <a:cubicBezTo>
                  <a:pt x="11" y="0"/>
                  <a:pt x="0" y="12"/>
                  <a:pt x="0" y="26"/>
                </a:cubicBezTo>
                <a:lnTo>
                  <a:pt x="0" y="608"/>
                </a:lnTo>
                <a:cubicBezTo>
                  <a:pt x="0" y="622"/>
                  <a:pt x="11" y="634"/>
                  <a:pt x="26" y="634"/>
                </a:cubicBezTo>
                <a:lnTo>
                  <a:pt x="356" y="634"/>
                </a:lnTo>
                <a:cubicBezTo>
                  <a:pt x="371" y="634"/>
                  <a:pt x="382" y="622"/>
                  <a:pt x="382" y="608"/>
                </a:cubicBezTo>
                <a:lnTo>
                  <a:pt x="382" y="26"/>
                </a:lnTo>
                <a:cubicBezTo>
                  <a:pt x="382" y="12"/>
                  <a:pt x="371" y="0"/>
                  <a:pt x="356" y="0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8303911" y="2016184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rgbClr val="2683C6"/>
                </a:solidFill>
                <a:latin typeface="+mj-ea"/>
                <a:ea typeface="+mj-ea"/>
              </a:rPr>
              <a:t>高效统计</a:t>
            </a:r>
            <a:endParaRPr lang="en-US" altLang="zh-CN" sz="2400" b="1" kern="0" dirty="0">
              <a:solidFill>
                <a:srgbClr val="2683C6"/>
              </a:solidFill>
              <a:latin typeface="+mj-ea"/>
              <a:ea typeface="+mj-ea"/>
            </a:endParaRPr>
          </a:p>
        </p:txBody>
      </p:sp>
      <p:sp>
        <p:nvSpPr>
          <p:cNvPr id="24" name="矩形 3"/>
          <p:cNvSpPr/>
          <p:nvPr/>
        </p:nvSpPr>
        <p:spPr>
          <a:xfrm>
            <a:off x="8303910" y="4782235"/>
            <a:ext cx="289235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20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用户行为分析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矩形 4"/>
          <p:cNvSpPr/>
          <p:nvPr/>
        </p:nvSpPr>
        <p:spPr>
          <a:xfrm>
            <a:off x="8303910" y="4243107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rgbClr val="2683C6"/>
                </a:solidFill>
                <a:latin typeface="+mj-ea"/>
                <a:ea typeface="+mj-ea"/>
              </a:rPr>
              <a:t>数据挖掘</a:t>
            </a:r>
            <a:endParaRPr lang="en-US" altLang="zh-CN" sz="2400" b="1" kern="0" dirty="0">
              <a:solidFill>
                <a:srgbClr val="2683C6"/>
              </a:solidFill>
              <a:latin typeface="+mj-ea"/>
              <a:ea typeface="+mj-ea"/>
            </a:endParaRPr>
          </a:p>
        </p:txBody>
      </p:sp>
      <p:sp>
        <p:nvSpPr>
          <p:cNvPr id="27" name="矩形 3"/>
          <p:cNvSpPr/>
          <p:nvPr/>
        </p:nvSpPr>
        <p:spPr>
          <a:xfrm>
            <a:off x="760856" y="2522833"/>
            <a:ext cx="3045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增加聊天</a:t>
            </a:r>
            <a:endParaRPr lang="zh-CN" altLang="en-US" sz="2000" dirty="0" smtClean="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lvl="0"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用户分类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8" name="矩形 4"/>
          <p:cNvSpPr/>
          <p:nvPr/>
        </p:nvSpPr>
        <p:spPr>
          <a:xfrm>
            <a:off x="2438234" y="1965785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rgbClr val="2683C6"/>
                </a:solidFill>
                <a:latin typeface="+mj-ea"/>
                <a:ea typeface="+mj-ea"/>
              </a:rPr>
              <a:t>功能扩充</a:t>
            </a:r>
            <a:endParaRPr lang="en-US" altLang="zh-CN" sz="2400" b="1" kern="0" dirty="0">
              <a:solidFill>
                <a:srgbClr val="2683C6"/>
              </a:solidFill>
              <a:latin typeface="+mj-ea"/>
              <a:ea typeface="+mj-ea"/>
            </a:endParaRPr>
          </a:p>
        </p:txBody>
      </p:sp>
      <p:sp>
        <p:nvSpPr>
          <p:cNvPr id="30" name="矩形 3"/>
          <p:cNvSpPr/>
          <p:nvPr/>
        </p:nvSpPr>
        <p:spPr>
          <a:xfrm>
            <a:off x="760856" y="4784065"/>
            <a:ext cx="304560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定时提醒</a:t>
            </a:r>
          </a:p>
          <a:p>
            <a:pPr lvl="0" algn="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活动推荐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1" name="矩形 4"/>
          <p:cNvSpPr/>
          <p:nvPr/>
        </p:nvSpPr>
        <p:spPr>
          <a:xfrm>
            <a:off x="2438234" y="4228212"/>
            <a:ext cx="1415772" cy="525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defTabSz="1219170">
              <a:lnSpc>
                <a:spcPct val="130000"/>
              </a:lnSpc>
              <a:defRPr/>
            </a:pPr>
            <a:r>
              <a:rPr lang="zh-CN" altLang="en-US" sz="2400" b="1" kern="0" dirty="0" smtClean="0">
                <a:solidFill>
                  <a:srgbClr val="2683C6"/>
                </a:solidFill>
                <a:latin typeface="+mj-ea"/>
                <a:ea typeface="+mj-ea"/>
              </a:rPr>
              <a:t>行为分析</a:t>
            </a:r>
            <a:endParaRPr lang="en-US" altLang="zh-CN" sz="2400" b="1" kern="0" dirty="0">
              <a:solidFill>
                <a:srgbClr val="2683C6"/>
              </a:solidFill>
              <a:latin typeface="+mj-ea"/>
              <a:ea typeface="+mj-ea"/>
            </a:endParaRPr>
          </a:p>
        </p:txBody>
      </p:sp>
      <p:sp>
        <p:nvSpPr>
          <p:cNvPr id="33" name="矩形 4"/>
          <p:cNvSpPr/>
          <p:nvPr/>
        </p:nvSpPr>
        <p:spPr>
          <a:xfrm>
            <a:off x="4947043" y="2750010"/>
            <a:ext cx="655949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34" name="矩形 4"/>
          <p:cNvSpPr/>
          <p:nvPr/>
        </p:nvSpPr>
        <p:spPr>
          <a:xfrm>
            <a:off x="6673361" y="2750010"/>
            <a:ext cx="655949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35" name="矩形 4"/>
          <p:cNvSpPr/>
          <p:nvPr/>
        </p:nvSpPr>
        <p:spPr>
          <a:xfrm>
            <a:off x="4947044" y="4402420"/>
            <a:ext cx="655949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6" name="矩形 4"/>
          <p:cNvSpPr/>
          <p:nvPr/>
        </p:nvSpPr>
        <p:spPr>
          <a:xfrm>
            <a:off x="6673361" y="4402420"/>
            <a:ext cx="655949" cy="665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en-US" altLang="zh-CN" sz="3200" b="1" kern="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7" name="矩形 3"/>
          <p:cNvSpPr/>
          <p:nvPr/>
        </p:nvSpPr>
        <p:spPr>
          <a:xfrm>
            <a:off x="8303910" y="2523339"/>
            <a:ext cx="289235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系统权限</a:t>
            </a:r>
          </a:p>
          <a:p>
            <a:pPr lvl="0" algn="just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数据统计</a:t>
            </a:r>
          </a:p>
          <a:p>
            <a:pPr lvl="0" algn="just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图标呈现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6070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314700" y="3429000"/>
            <a:ext cx="6819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THAN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K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rgbClr val="157E9F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0" lang="en-US" altLang="zh-CN" sz="8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cs typeface="+mn-ea"/>
                <a:sym typeface="+mn-lt"/>
              </a:rPr>
              <a:t>YOU</a:t>
            </a:r>
            <a:endParaRPr kumimoji="0" lang="zh-CN" altLang="en-US" sz="8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18667" y="6467750"/>
            <a:ext cx="1456266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喵大人</a:t>
            </a:r>
            <a:r>
              <a:rPr lang="zh-CN" altLang="en-US" sz="1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400" kern="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团队</a:t>
            </a:r>
            <a:endParaRPr lang="zh-CN" altLang="en-US" sz="1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33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0772" y="-67804"/>
            <a:ext cx="3836482" cy="680827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88926" y="339908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5889626" y="339908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288926" y="173603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4"/>
          </p:nvPr>
        </p:nvSpPr>
        <p:spPr>
          <a:xfrm>
            <a:off x="1308099" y="2023294"/>
            <a:ext cx="3648074" cy="678519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需求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分析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5889626" y="173603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694311" y="3643459"/>
            <a:ext cx="3770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104014" y="2004542"/>
            <a:ext cx="3770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1308099" y="3672426"/>
            <a:ext cx="3648074" cy="678519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核心页面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011940" y="3650749"/>
            <a:ext cx="3770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6908800" y="3650749"/>
            <a:ext cx="3648074" cy="678519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未来规划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694311" y="1933838"/>
            <a:ext cx="37704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6908800" y="1959452"/>
            <a:ext cx="3648074" cy="678519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产品创意、价值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5411193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61"/>
          <p:cNvGrpSpPr/>
          <p:nvPr/>
        </p:nvGrpSpPr>
        <p:grpSpPr>
          <a:xfrm>
            <a:off x="4624655" y="968061"/>
            <a:ext cx="2944800" cy="4907807"/>
            <a:chOff x="770874" y="869632"/>
            <a:chExt cx="2602762" cy="4024334"/>
          </a:xfrm>
        </p:grpSpPr>
        <p:grpSp>
          <p:nvGrpSpPr>
            <p:cNvPr id="20" name="组 62"/>
            <p:cNvGrpSpPr/>
            <p:nvPr/>
          </p:nvGrpSpPr>
          <p:grpSpPr>
            <a:xfrm>
              <a:off x="770874" y="869632"/>
              <a:ext cx="2589546" cy="1852815"/>
              <a:chOff x="864217" y="983932"/>
              <a:chExt cx="2589546" cy="185281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005930" y="983932"/>
                <a:ext cx="1447833" cy="1852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37149" y="2753546"/>
              <a:ext cx="2283426" cy="103230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/>
                <a:t>收入</a:t>
              </a:r>
              <a:r>
                <a:rPr lang="zh-CN" altLang="en-US" sz="2000" dirty="0"/>
                <a:t>来源有限，很难获得其他额外的资金收入，还款能力有限</a:t>
              </a:r>
              <a:r>
                <a:rPr lang="zh-CN" altLang="en-US" sz="2000" dirty="0" smtClean="0"/>
                <a:t>。</a:t>
              </a:r>
              <a:endParaRPr lang="en-US" altLang="zh-CN" sz="2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784090" y="4246266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有限的经济能力</a:t>
              </a:r>
              <a:endParaRPr kumimoji="1" lang="zh-CN" altLang="en-US" sz="2400" b="1" dirty="0"/>
            </a:p>
          </p:txBody>
        </p:sp>
      </p:grpSp>
      <p:grpSp>
        <p:nvGrpSpPr>
          <p:cNvPr id="5" name="组 68"/>
          <p:cNvGrpSpPr/>
          <p:nvPr/>
        </p:nvGrpSpPr>
        <p:grpSpPr>
          <a:xfrm>
            <a:off x="8336836" y="998435"/>
            <a:ext cx="2944800" cy="4877433"/>
            <a:chOff x="770873" y="869632"/>
            <a:chExt cx="2589547" cy="4048723"/>
          </a:xfrm>
        </p:grpSpPr>
        <p:grpSp>
          <p:nvGrpSpPr>
            <p:cNvPr id="14" name="组 69"/>
            <p:cNvGrpSpPr/>
            <p:nvPr/>
          </p:nvGrpSpPr>
          <p:grpSpPr>
            <a:xfrm>
              <a:off x="770874" y="869632"/>
              <a:ext cx="2589546" cy="1852815"/>
              <a:chOff x="864217" y="983932"/>
              <a:chExt cx="2589546" cy="185281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005930" y="983932"/>
                <a:ext cx="1447833" cy="1852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09093" y="2810319"/>
              <a:ext cx="2313105" cy="19927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/>
                <a:t>各种大学生贷款平台受到社会及民众的质疑</a:t>
              </a:r>
              <a:r>
                <a:rPr lang="zh-CN" altLang="en-US" sz="2000" dirty="0" smtClean="0"/>
                <a:t>，透露出</a:t>
              </a:r>
              <a:r>
                <a:rPr lang="zh-CN" altLang="en-US" sz="2000" dirty="0"/>
                <a:t>这种消费方式的风险。 </a:t>
              </a:r>
            </a:p>
            <a:p>
              <a:pPr>
                <a:lnSpc>
                  <a:spcPct val="130000"/>
                </a:lnSpc>
              </a:pPr>
              <a:endParaRPr lang="en-US" altLang="zh-CN" sz="2000" dirty="0"/>
            </a:p>
            <a:p>
              <a:endParaRPr lang="zh-CN" altLang="en-US" sz="2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70873" y="4270655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隐患</a:t>
              </a:r>
              <a:endParaRPr kumimoji="1" lang="zh-CN" altLang="en-US" sz="2400" b="1" dirty="0"/>
            </a:p>
          </p:txBody>
        </p:sp>
      </p:grpSp>
      <p:sp>
        <p:nvSpPr>
          <p:cNvPr id="34" name="等腰三角形 33"/>
          <p:cNvSpPr/>
          <p:nvPr/>
        </p:nvSpPr>
        <p:spPr>
          <a:xfrm rot="10800000">
            <a:off x="536868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5006411" y="618803"/>
            <a:ext cx="2081463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用户痛点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组 61"/>
          <p:cNvGrpSpPr/>
          <p:nvPr/>
        </p:nvGrpSpPr>
        <p:grpSpPr>
          <a:xfrm>
            <a:off x="901219" y="937687"/>
            <a:ext cx="2944800" cy="4907807"/>
            <a:chOff x="770874" y="869632"/>
            <a:chExt cx="2602762" cy="4024334"/>
          </a:xfrm>
        </p:grpSpPr>
        <p:grpSp>
          <p:nvGrpSpPr>
            <p:cNvPr id="36" name="组 62"/>
            <p:cNvGrpSpPr/>
            <p:nvPr/>
          </p:nvGrpSpPr>
          <p:grpSpPr>
            <a:xfrm>
              <a:off x="770874" y="869632"/>
              <a:ext cx="2589545" cy="1545532"/>
              <a:chOff x="864217" y="983932"/>
              <a:chExt cx="2589545" cy="1545532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142435" y="983932"/>
                <a:ext cx="1174823" cy="140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 smtClean="0">
                    <a:solidFill>
                      <a:schemeClr val="bg1"/>
                    </a:solidFill>
                  </a:rPr>
                  <a:t>01</a:t>
                </a:r>
                <a:endParaRPr lang="en-US" altLang="zh-CN" sz="8800" b="1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37149" y="2753546"/>
              <a:ext cx="2283426" cy="13880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/>
                <a:t>在校大学生群体有强烈的消费需求，拥有巨大</a:t>
              </a:r>
              <a:r>
                <a:rPr lang="zh-CN" altLang="en-US" sz="2000" dirty="0"/>
                <a:t>的消费潜力。 </a:t>
              </a:r>
              <a:endParaRPr lang="en-US" altLang="zh-CN" sz="2000" dirty="0"/>
            </a:p>
            <a:p>
              <a:pPr>
                <a:lnSpc>
                  <a:spcPct val="130000"/>
                </a:lnSpc>
              </a:pPr>
              <a:endParaRPr lang="en-US" altLang="zh-CN" sz="20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784090" y="4246266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消费需求强烈</a:t>
              </a:r>
              <a:endParaRPr kumimoji="1"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512147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61"/>
          <p:cNvGrpSpPr/>
          <p:nvPr/>
        </p:nvGrpSpPr>
        <p:grpSpPr>
          <a:xfrm>
            <a:off x="4619027" y="937687"/>
            <a:ext cx="2981870" cy="4907807"/>
            <a:chOff x="770874" y="869632"/>
            <a:chExt cx="2635527" cy="4024334"/>
          </a:xfrm>
        </p:grpSpPr>
        <p:grpSp>
          <p:nvGrpSpPr>
            <p:cNvPr id="20" name="组 62"/>
            <p:cNvGrpSpPr/>
            <p:nvPr/>
          </p:nvGrpSpPr>
          <p:grpSpPr>
            <a:xfrm>
              <a:off x="770874" y="869632"/>
              <a:ext cx="2589546" cy="1852815"/>
              <a:chOff x="864217" y="983932"/>
              <a:chExt cx="2589546" cy="1852815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2005930" y="983932"/>
                <a:ext cx="1447833" cy="1852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</p:grpSp>
        <p:sp>
          <p:nvSpPr>
            <p:cNvPr id="21" name="矩形 20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937149" y="2753546"/>
              <a:ext cx="2283426" cy="138804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/>
                <a:t>校友同学数量丰富，乐于助人，相比陌生人，容易获得同学的帮助。</a:t>
              </a:r>
              <a:endParaRPr lang="en-US" altLang="zh-CN" sz="2000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816855" y="4246266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同学间联系广而密</a:t>
              </a:r>
              <a:endParaRPr kumimoji="1" lang="zh-CN" altLang="en-US" sz="2400" b="1" dirty="0"/>
            </a:p>
          </p:txBody>
        </p:sp>
      </p:grpSp>
      <p:grpSp>
        <p:nvGrpSpPr>
          <p:cNvPr id="5" name="组 68"/>
          <p:cNvGrpSpPr/>
          <p:nvPr/>
        </p:nvGrpSpPr>
        <p:grpSpPr>
          <a:xfrm>
            <a:off x="8325580" y="937687"/>
            <a:ext cx="2944800" cy="4877433"/>
            <a:chOff x="770873" y="869632"/>
            <a:chExt cx="2589547" cy="4048723"/>
          </a:xfrm>
        </p:grpSpPr>
        <p:grpSp>
          <p:nvGrpSpPr>
            <p:cNvPr id="14" name="组 69"/>
            <p:cNvGrpSpPr/>
            <p:nvPr/>
          </p:nvGrpSpPr>
          <p:grpSpPr>
            <a:xfrm>
              <a:off x="770874" y="869632"/>
              <a:ext cx="2589546" cy="1852815"/>
              <a:chOff x="864217" y="983932"/>
              <a:chExt cx="2589546" cy="1852815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005930" y="983932"/>
                <a:ext cx="1447833" cy="1852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909093" y="2810319"/>
              <a:ext cx="2313105" cy="132851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/>
                <a:t>学生一般需要借款的金额较</a:t>
              </a:r>
              <a:r>
                <a:rPr lang="zh-CN" altLang="en-US" sz="2000" dirty="0" smtClean="0"/>
                <a:t>小，容易筹集。</a:t>
              </a:r>
              <a:endParaRPr lang="en-US" altLang="zh-CN" sz="2000" dirty="0"/>
            </a:p>
            <a:p>
              <a:pPr>
                <a:lnSpc>
                  <a:spcPct val="130000"/>
                </a:lnSpc>
              </a:pPr>
              <a:endParaRPr lang="en-US" altLang="zh-CN" sz="2000" dirty="0"/>
            </a:p>
            <a:p>
              <a:endParaRPr lang="zh-CN" altLang="en-US" sz="2000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770873" y="4270655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借款金额小，易筹集</a:t>
              </a:r>
              <a:endParaRPr kumimoji="1" lang="zh-CN" altLang="en-US" sz="2400" b="1" dirty="0"/>
            </a:p>
          </p:txBody>
        </p:sp>
      </p:grpSp>
      <p:sp>
        <p:nvSpPr>
          <p:cNvPr id="34" name="等腰三角形 33"/>
          <p:cNvSpPr/>
          <p:nvPr/>
        </p:nvSpPr>
        <p:spPr>
          <a:xfrm rot="10800000">
            <a:off x="536868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占位符 1"/>
          <p:cNvSpPr txBox="1">
            <a:spLocks/>
          </p:cNvSpPr>
          <p:nvPr/>
        </p:nvSpPr>
        <p:spPr>
          <a:xfrm>
            <a:off x="5006411" y="618803"/>
            <a:ext cx="2081463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用户优势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组 61"/>
          <p:cNvGrpSpPr/>
          <p:nvPr/>
        </p:nvGrpSpPr>
        <p:grpSpPr>
          <a:xfrm>
            <a:off x="901219" y="937687"/>
            <a:ext cx="2944800" cy="4907807"/>
            <a:chOff x="770874" y="869632"/>
            <a:chExt cx="2602762" cy="4024334"/>
          </a:xfrm>
        </p:grpSpPr>
        <p:grpSp>
          <p:nvGrpSpPr>
            <p:cNvPr id="36" name="组 62"/>
            <p:cNvGrpSpPr/>
            <p:nvPr/>
          </p:nvGrpSpPr>
          <p:grpSpPr>
            <a:xfrm>
              <a:off x="770874" y="869632"/>
              <a:ext cx="2589545" cy="1545532"/>
              <a:chOff x="864217" y="983932"/>
              <a:chExt cx="2589545" cy="1545532"/>
            </a:xfrm>
          </p:grpSpPr>
          <p:sp>
            <p:nvSpPr>
              <p:cNvPr id="40" name="矩形 39"/>
              <p:cNvSpPr/>
              <p:nvPr/>
            </p:nvSpPr>
            <p:spPr>
              <a:xfrm>
                <a:off x="864217" y="1291214"/>
                <a:ext cx="2589545" cy="1238250"/>
              </a:xfrm>
              <a:prstGeom prst="rect">
                <a:avLst/>
              </a:prstGeom>
              <a:solidFill>
                <a:srgbClr val="2683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2142435" y="983932"/>
                <a:ext cx="1174823" cy="14027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219170">
                  <a:lnSpc>
                    <a:spcPct val="130000"/>
                  </a:lnSpc>
                  <a:defRPr/>
                </a:pPr>
                <a:r>
                  <a:rPr lang="en-US" altLang="zh-CN" sz="8800" b="1" kern="0" dirty="0" smtClean="0">
                    <a:solidFill>
                      <a:schemeClr val="bg1"/>
                    </a:solidFill>
                  </a:rPr>
                  <a:t>01</a:t>
                </a:r>
                <a:endParaRPr lang="en-US" altLang="zh-CN" sz="8800" b="1" kern="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770874" y="2415164"/>
              <a:ext cx="2589546" cy="23663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937149" y="2753546"/>
              <a:ext cx="2283426" cy="171613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2000" dirty="0" smtClean="0"/>
                <a:t>大学生拥有</a:t>
              </a:r>
              <a:r>
                <a:rPr lang="zh-CN" altLang="en-US" sz="2000" dirty="0"/>
                <a:t>丰富的专业知识</a:t>
              </a:r>
              <a:r>
                <a:rPr lang="zh-CN" altLang="en-US" sz="2000" dirty="0" smtClean="0"/>
                <a:t>背景和闲时间，可在锻炼自己同时提高生活水平。 </a:t>
              </a:r>
              <a:endParaRPr lang="en-US" altLang="zh-CN" sz="2000" dirty="0"/>
            </a:p>
            <a:p>
              <a:pPr>
                <a:lnSpc>
                  <a:spcPct val="130000"/>
                </a:lnSpc>
              </a:pPr>
              <a:endParaRPr lang="en-US" altLang="zh-CN" sz="20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784090" y="4246266"/>
              <a:ext cx="2589546" cy="6477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2400" b="1" dirty="0" smtClean="0"/>
                <a:t>有专业知识和时间</a:t>
              </a:r>
              <a:endParaRPr kumimoji="1" lang="zh-CN" alt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11416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036187" y="3463485"/>
            <a:ext cx="2789484" cy="420552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sz="3200" dirty="0" smtClean="0">
                <a:cs typeface="+mn-ea"/>
                <a:sym typeface="+mn-lt"/>
              </a:rPr>
              <a:t>借贷宝 </a:t>
            </a:r>
            <a:endParaRPr lang="zh-CN" altLang="en-US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677673" y="4823340"/>
            <a:ext cx="348210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2000" kern="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校园贷“裸条”事件，由于平台设置和监管原因</a:t>
            </a:r>
            <a:r>
              <a:rPr lang="zh-CN" altLang="en-US" sz="2000" kern="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，使其“</a:t>
            </a:r>
            <a:r>
              <a:rPr lang="zh-CN" altLang="en-US" sz="2000" kern="0" dirty="0">
                <a:solidFill>
                  <a:schemeClr val="bg1">
                    <a:lumMod val="50000"/>
                  </a:schemeClr>
                </a:solidFill>
                <a:cs typeface="+mn-ea"/>
              </a:rPr>
              <a:t>熟人借贷”演化成陌生人“高利贷”的一个爆发</a:t>
            </a:r>
            <a:r>
              <a:rPr lang="zh-CN" altLang="en-US" sz="2000" kern="0" dirty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。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4842708" y="4860411"/>
            <a:ext cx="321389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  <a:defRPr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从</a:t>
            </a:r>
            <a:r>
              <a:rPr lang="zh-CN" altLang="en-US" sz="2000" kern="0" dirty="0">
                <a:solidFill>
                  <a:schemeClr val="bg1">
                    <a:lumMod val="50000"/>
                  </a:schemeClr>
                </a:solidFill>
                <a:cs typeface="+mn-ea"/>
              </a:rPr>
              <a:t>消费来源来讲，由于大学生处于求学阶段，很多学生并无</a:t>
            </a:r>
            <a:r>
              <a:rPr lang="zh-CN" altLang="en-US" sz="2000" kern="0">
                <a:solidFill>
                  <a:schemeClr val="bg1">
                    <a:lumMod val="50000"/>
                  </a:schemeClr>
                </a:solidFill>
                <a:cs typeface="+mn-ea"/>
              </a:rPr>
              <a:t>经济</a:t>
            </a:r>
            <a:r>
              <a:rPr lang="zh-CN" altLang="en-US" sz="2000" kern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来源</a:t>
            </a:r>
            <a:r>
              <a:rPr lang="zh-CN" altLang="en-US" sz="2000" kern="0">
                <a:solidFill>
                  <a:schemeClr val="bg1">
                    <a:lumMod val="50000"/>
                  </a:schemeClr>
                </a:solidFill>
                <a:cs typeface="+mn-ea"/>
              </a:rPr>
              <a:t>，</a:t>
            </a:r>
            <a:r>
              <a:rPr lang="zh-CN" altLang="en-US" sz="2000" kern="0" smtClean="0">
                <a:solidFill>
                  <a:schemeClr val="bg1">
                    <a:lumMod val="50000"/>
                  </a:schemeClr>
                </a:solidFill>
                <a:cs typeface="+mn-ea"/>
              </a:rPr>
              <a:t>日常</a:t>
            </a:r>
            <a:r>
              <a:rPr lang="zh-CN" altLang="en-US" sz="2000" kern="0" dirty="0">
                <a:solidFill>
                  <a:schemeClr val="bg1">
                    <a:lumMod val="50000"/>
                  </a:schemeClr>
                </a:solidFill>
                <a:cs typeface="+mn-ea"/>
              </a:rPr>
              <a:t>消费资金完全来源于家长。</a:t>
            </a:r>
          </a:p>
        </p:txBody>
      </p:sp>
      <p:sp>
        <p:nvSpPr>
          <p:cNvPr id="11" name="TextBox 18"/>
          <p:cNvSpPr txBox="1"/>
          <p:nvPr/>
        </p:nvSpPr>
        <p:spPr>
          <a:xfrm>
            <a:off x="8601844" y="4860411"/>
            <a:ext cx="278948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lnSpc>
                <a:spcPct val="130000"/>
              </a:lnSpc>
              <a:defRPr/>
            </a:pPr>
            <a:r>
              <a:rPr lang="zh-CN" altLang="en-US" sz="2000" kern="0" noProof="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目前的很多借贷软件操作复杂，贷款手续繁杂，</a:t>
            </a:r>
            <a:endParaRPr lang="en-US" altLang="zh-CN" sz="2000" kern="0" noProof="0" dirty="0" smtClean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2000" kern="0" noProof="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一些需要抵押，对于学生来说可操作性差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等腰三角形 14"/>
          <p:cNvSpPr/>
          <p:nvPr/>
        </p:nvSpPr>
        <p:spPr>
          <a:xfrm rot="10800000">
            <a:off x="5432175" y="0"/>
            <a:ext cx="1335506" cy="5778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025588"/>
            <a:ext cx="12192000" cy="6059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5552" y="4291603"/>
            <a:ext cx="2360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chemeClr val="accent2"/>
                </a:solidFill>
                <a:cs typeface="+mn-ea"/>
                <a:sym typeface="+mn-lt"/>
              </a:rPr>
              <a:t>借贷宝高风险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2683C6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6335" y="4249915"/>
            <a:ext cx="221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chemeClr val="accent2"/>
                </a:solidFill>
                <a:cs typeface="+mn-ea"/>
                <a:sym typeface="+mn-lt"/>
              </a:rPr>
              <a:t>花呗还款难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32980" y="4249915"/>
            <a:ext cx="2718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chemeClr val="accent2"/>
                </a:solidFill>
                <a:cs typeface="+mn-ea"/>
                <a:sym typeface="+mn-lt"/>
              </a:rPr>
              <a:t>操作复杂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83" y="1513413"/>
            <a:ext cx="2813888" cy="17634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709" y="1513413"/>
            <a:ext cx="2773233" cy="1763455"/>
          </a:xfrm>
          <a:prstGeom prst="rect">
            <a:avLst/>
          </a:prstGeom>
        </p:spPr>
      </p:pic>
      <p:sp>
        <p:nvSpPr>
          <p:cNvPr id="23" name="文本占位符 1"/>
          <p:cNvSpPr txBox="1">
            <a:spLocks/>
          </p:cNvSpPr>
          <p:nvPr/>
        </p:nvSpPr>
        <p:spPr>
          <a:xfrm>
            <a:off x="8597398" y="3401981"/>
            <a:ext cx="2789484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cs typeface="+mn-ea"/>
                <a:sym typeface="+mn-lt"/>
              </a:rPr>
              <a:t>分期借贷 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4" name="文本占位符 1"/>
          <p:cNvSpPr txBox="1">
            <a:spLocks/>
          </p:cNvSpPr>
          <p:nvPr/>
        </p:nvSpPr>
        <p:spPr>
          <a:xfrm>
            <a:off x="4705186" y="696470"/>
            <a:ext cx="2789484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smtClean="0">
                <a:cs typeface="+mn-ea"/>
                <a:sym typeface="+mn-lt"/>
              </a:rPr>
              <a:t>竞争分析 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5" name="文本占位符 1"/>
          <p:cNvSpPr txBox="1">
            <a:spLocks/>
          </p:cNvSpPr>
          <p:nvPr/>
        </p:nvSpPr>
        <p:spPr>
          <a:xfrm>
            <a:off x="4816792" y="3486430"/>
            <a:ext cx="2789484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cs typeface="+mn-ea"/>
                <a:sym typeface="+mn-lt"/>
              </a:rPr>
              <a:t>花呗 </a:t>
            </a:r>
            <a:endParaRPr lang="zh-CN" altLang="en-US" sz="3200" dirty="0"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980" y="1490319"/>
            <a:ext cx="2848747" cy="170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0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50" b="38635"/>
          <a:stretch/>
        </p:blipFill>
        <p:spPr>
          <a:xfrm>
            <a:off x="0" y="464819"/>
            <a:ext cx="12192000" cy="306921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3781425" y="464819"/>
            <a:ext cx="4629150" cy="306921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359242" y="4622522"/>
            <a:ext cx="1016811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集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银行借贷款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同学贷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、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兼职购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等为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一体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针对学生的借贷平台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88111" y="3739017"/>
            <a:ext cx="1415773" cy="678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rgbClr val="2683C6"/>
                </a:solidFill>
              </a:rPr>
              <a:t>我们是</a:t>
            </a:r>
            <a:endParaRPr lang="en-US" altLang="zh-CN" sz="3200" b="1" kern="0" dirty="0">
              <a:solidFill>
                <a:srgbClr val="2683C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8112" y="2420560"/>
            <a:ext cx="1415772" cy="6785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>
              <a:lnSpc>
                <a:spcPct val="130000"/>
              </a:lnSpc>
              <a:defRPr/>
            </a:pPr>
            <a:r>
              <a:rPr lang="zh-CN" altLang="en-US" sz="3200" b="1" kern="0" dirty="0" smtClean="0">
                <a:solidFill>
                  <a:schemeClr val="bg1"/>
                </a:solidFill>
              </a:rPr>
              <a:t>学生贷</a:t>
            </a:r>
            <a:endParaRPr lang="en-US" altLang="zh-CN" sz="3200" b="1" kern="0" dirty="0">
              <a:solidFill>
                <a:schemeClr val="bg1"/>
              </a:solidFill>
            </a:endParaRPr>
          </a:p>
        </p:txBody>
      </p:sp>
      <p:grpSp>
        <p:nvGrpSpPr>
          <p:cNvPr id="10" name="组合 50"/>
          <p:cNvGrpSpPr/>
          <p:nvPr/>
        </p:nvGrpSpPr>
        <p:grpSpPr>
          <a:xfrm>
            <a:off x="5603232" y="1190727"/>
            <a:ext cx="997344" cy="1049336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11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0" y="0"/>
            <a:ext cx="12192000" cy="4648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667" y="-1"/>
            <a:ext cx="12180333" cy="464819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5775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1501533" y="1620648"/>
            <a:ext cx="2618885" cy="5167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首页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01534" y="3280767"/>
            <a:ext cx="2618884" cy="5167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chemeClr val="bg1"/>
                </a:solidFill>
                <a:cs typeface="+mn-ea"/>
                <a:sym typeface="+mn-lt"/>
              </a:rPr>
              <a:t>同学帮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01534" y="4935306"/>
            <a:ext cx="2618884" cy="5167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兼职购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990599" cy="6858000"/>
          </a:xfrm>
          <a:prstGeom prst="rect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226489" y="192626"/>
            <a:ext cx="591038" cy="6268453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zh-CN" altLang="en-US" sz="3200" dirty="0" smtClean="0">
                <a:solidFill>
                  <a:schemeClr val="bg1"/>
                </a:solidFill>
              </a:rPr>
              <a:t>学生贷</a:t>
            </a:r>
            <a:endParaRPr lang="zh-CN" altLang="en-US" sz="3200" dirty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21" name="矩形 3"/>
          <p:cNvSpPr/>
          <p:nvPr/>
        </p:nvSpPr>
        <p:spPr>
          <a:xfrm>
            <a:off x="1361664" y="2262006"/>
            <a:ext cx="4181886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页面简洁  操作方便  </a:t>
            </a:r>
            <a:r>
              <a:rPr lang="zh-CN" altLang="en-US" b="1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月还款一目了然      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矩形 3"/>
          <p:cNvSpPr/>
          <p:nvPr/>
        </p:nvSpPr>
        <p:spPr>
          <a:xfrm>
            <a:off x="1361664" y="3900635"/>
            <a:ext cx="680126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为校园同学设计的借贷模式 风险小 集资帮助同学 也是小额投资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矩形 3"/>
          <p:cNvSpPr/>
          <p:nvPr/>
        </p:nvSpPr>
        <p:spPr>
          <a:xfrm>
            <a:off x="1361663" y="5497536"/>
            <a:ext cx="4515261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先买买买 后兼职 在享受的同时锻炼自己      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00997" y="2485974"/>
            <a:ext cx="253596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 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等腰三角形 14"/>
          <p:cNvSpPr/>
          <p:nvPr/>
        </p:nvSpPr>
        <p:spPr>
          <a:xfrm rot="10800000">
            <a:off x="5432175" y="0"/>
            <a:ext cx="1335506" cy="57786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1"/>
          <p:cNvSpPr txBox="1">
            <a:spLocks/>
          </p:cNvSpPr>
          <p:nvPr/>
        </p:nvSpPr>
        <p:spPr>
          <a:xfrm>
            <a:off x="4600411" y="1458470"/>
            <a:ext cx="2789484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smtClean="0">
                <a:cs typeface="+mn-ea"/>
                <a:sym typeface="+mn-lt"/>
              </a:rPr>
              <a:t>竞争分析 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30" name="等腰三角形 33"/>
          <p:cNvSpPr/>
          <p:nvPr/>
        </p:nvSpPr>
        <p:spPr>
          <a:xfrm rot="10800000">
            <a:off x="536868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1"/>
          <p:cNvSpPr txBox="1">
            <a:spLocks/>
          </p:cNvSpPr>
          <p:nvPr/>
        </p:nvSpPr>
        <p:spPr>
          <a:xfrm>
            <a:off x="4995709" y="519270"/>
            <a:ext cx="2081463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包含模块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694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t="6309"/>
          <a:stretch/>
        </p:blipFill>
        <p:spPr>
          <a:xfrm>
            <a:off x="3846496" y="858429"/>
            <a:ext cx="3335606" cy="586591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7292" y="2476187"/>
            <a:ext cx="2246867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登录页面，获取用户数据对用户进行归类</a:t>
            </a:r>
            <a:endParaRPr kumimoji="1"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kumimoji="1" lang="en-US" altLang="zh-CN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4213"/>
          <a:stretch/>
        </p:blipFill>
        <p:spPr>
          <a:xfrm>
            <a:off x="8486775" y="858429"/>
            <a:ext cx="3274667" cy="5887541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7280871" y="4380293"/>
            <a:ext cx="1082079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05927" y="3727807"/>
            <a:ext cx="1076325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登录成功后</a:t>
            </a:r>
            <a:r>
              <a:rPr kumimoji="1" lang="zh-CN" altLang="en-US" sz="1400" kern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跳到首页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4161999" y="1902351"/>
            <a:ext cx="2704600" cy="497949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476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rot="10800000">
            <a:off x="5474368" y="0"/>
            <a:ext cx="1335506" cy="577863"/>
          </a:xfrm>
          <a:prstGeom prst="triangle">
            <a:avLst/>
          </a:prstGeom>
          <a:solidFill>
            <a:srgbClr val="2683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占位符 17"/>
          <p:cNvSpPr txBox="1">
            <a:spLocks/>
          </p:cNvSpPr>
          <p:nvPr/>
        </p:nvSpPr>
        <p:spPr>
          <a:xfrm>
            <a:off x="410844" y="274914"/>
            <a:ext cx="3009920" cy="4205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核心界面设计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75949" y="0"/>
            <a:ext cx="1528314" cy="617814"/>
          </a:xfrm>
          <a:prstGeom prst="rect">
            <a:avLst/>
          </a:pr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首页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6132"/>
          <a:stretch/>
        </p:blipFill>
        <p:spPr>
          <a:xfrm>
            <a:off x="3834565" y="886555"/>
            <a:ext cx="3286141" cy="5789793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 bwMode="auto">
          <a:xfrm>
            <a:off x="3777507" y="2186045"/>
            <a:ext cx="3400256" cy="235132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3" name="圆角矩形 12"/>
          <p:cNvSpPr/>
          <p:nvPr/>
        </p:nvSpPr>
        <p:spPr bwMode="auto">
          <a:xfrm>
            <a:off x="4419552" y="3062694"/>
            <a:ext cx="628845" cy="367036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15" name="文本框 14"/>
          <p:cNvSpPr txBox="1"/>
          <p:nvPr/>
        </p:nvSpPr>
        <p:spPr>
          <a:xfrm>
            <a:off x="644218" y="2051405"/>
            <a:ext cx="2543175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选取借款期限，并通过滑动调节金额大小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5702278" y="3735876"/>
            <a:ext cx="476556" cy="424187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34" name="文本框 33"/>
          <p:cNvSpPr txBox="1"/>
          <p:nvPr/>
        </p:nvSpPr>
        <p:spPr>
          <a:xfrm>
            <a:off x="644217" y="3735876"/>
            <a:ext cx="2543175" cy="37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每月应还款的钱数会随着改变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4462"/>
          <a:stretch/>
        </p:blipFill>
        <p:spPr>
          <a:xfrm>
            <a:off x="8437354" y="918635"/>
            <a:ext cx="3228684" cy="5789793"/>
          </a:xfrm>
          <a:prstGeom prst="rect">
            <a:avLst/>
          </a:prstGeom>
        </p:spPr>
      </p:pic>
      <p:sp>
        <p:nvSpPr>
          <p:cNvPr id="23" name="圆角矩形 22"/>
          <p:cNvSpPr/>
          <p:nvPr/>
        </p:nvSpPr>
        <p:spPr bwMode="auto">
          <a:xfrm>
            <a:off x="4105275" y="4369326"/>
            <a:ext cx="2704600" cy="497949"/>
          </a:xfrm>
          <a:prstGeom prst="roundRect">
            <a:avLst/>
          </a:prstGeom>
          <a:solidFill>
            <a:srgbClr val="C00000">
              <a:alpha val="4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b="1" noProof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7298217" y="4466018"/>
            <a:ext cx="1082079" cy="3045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kumimoji="1"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10"/>
          <p:cNvCxnSpPr/>
          <p:nvPr/>
        </p:nvCxnSpPr>
        <p:spPr bwMode="auto">
          <a:xfrm flipH="1" flipV="1">
            <a:off x="3158598" y="2249698"/>
            <a:ext cx="602437" cy="8278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177763" y="3813532"/>
            <a:ext cx="1202533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kumimoji="1" lang="zh-CN" altLang="en-US" sz="14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点击提交申请跳转页面</a:t>
            </a:r>
            <a:endParaRPr kumimoji="1" lang="zh-CN" altLang="en-US" sz="1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18" name="直接箭头连接符 10"/>
          <p:cNvCxnSpPr/>
          <p:nvPr/>
        </p:nvCxnSpPr>
        <p:spPr bwMode="auto">
          <a:xfrm flipH="1" flipV="1">
            <a:off x="3203599" y="3892626"/>
            <a:ext cx="602437" cy="82783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2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CADE4"/>
      </a:accent1>
      <a:accent2>
        <a:srgbClr val="2683C6"/>
      </a:accent2>
      <a:accent3>
        <a:srgbClr val="27CED7"/>
      </a:accent3>
      <a:accent4>
        <a:srgbClr val="027584"/>
      </a:accent4>
      <a:accent5>
        <a:srgbClr val="FFC000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4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4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多彩2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BF3420"/>
      </a:accent1>
      <a:accent2>
        <a:srgbClr val="FDA907"/>
      </a:accent2>
      <a:accent3>
        <a:srgbClr val="95BC49"/>
      </a:accent3>
      <a:accent4>
        <a:srgbClr val="1A7BA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常用字体2">
      <a:majorFont>
        <a:latin typeface="Impact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4062</TotalTime>
  <Words>760</Words>
  <Application>Microsoft Macintosh PowerPoint</Application>
  <PresentationFormat>宽屏</PresentationFormat>
  <Paragraphs>139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Calibri</vt:lpstr>
      <vt:lpstr>Century Gothic</vt:lpstr>
      <vt:lpstr>Impact</vt:lpstr>
      <vt:lpstr>Segoe UI Light</vt:lpstr>
      <vt:lpstr>等线</vt:lpstr>
      <vt:lpstr>宋体</vt:lpstr>
      <vt:lpstr>微软雅黑</vt:lpstr>
      <vt:lpstr>Arial</vt:lpstr>
      <vt:lpstr>Office 主题</vt:lpstr>
      <vt:lpstr>OfficePLUS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Microsoft</cp:lastModifiedBy>
  <cp:revision>185</cp:revision>
  <dcterms:created xsi:type="dcterms:W3CDTF">2015-08-18T02:51:41Z</dcterms:created>
  <dcterms:modified xsi:type="dcterms:W3CDTF">2017-08-09T10:17:05Z</dcterms:modified>
  <cp:category/>
</cp:coreProperties>
</file>